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aleway"/>
      <p:regular r:id="rId36"/>
      <p:bold r:id="rId37"/>
      <p:italic r:id="rId38"/>
      <p:boldItalic r:id="rId39"/>
    </p:embeddedFont>
    <p:embeddedFont>
      <p:font typeface="Economica"/>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F040CC-C156-4C78-AAD0-2438C4EFEB98}">
  <a:tblStyle styleId="{E5F040CC-C156-4C78-AAD0-2438C4EFEB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30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regular.fntdata"/><Relationship Id="rId20" Type="http://schemas.openxmlformats.org/officeDocument/2006/relationships/slide" Target="slides/slide14.xml"/><Relationship Id="rId42" Type="http://schemas.openxmlformats.org/officeDocument/2006/relationships/font" Target="fonts/Economica-italic.fntdata"/><Relationship Id="rId41" Type="http://schemas.openxmlformats.org/officeDocument/2006/relationships/font" Target="fonts/Economica-bold.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Economica-boldItalic.fntdata"/><Relationship Id="rId24" Type="http://schemas.openxmlformats.org/officeDocument/2006/relationships/slide" Target="slides/slide18.xml"/><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bold.fntdata"/><Relationship Id="rId14" Type="http://schemas.openxmlformats.org/officeDocument/2006/relationships/slide" Target="slides/slide8.xml"/><Relationship Id="rId36" Type="http://schemas.openxmlformats.org/officeDocument/2006/relationships/font" Target="fonts/Raleway-regular.fntdata"/><Relationship Id="rId17" Type="http://schemas.openxmlformats.org/officeDocument/2006/relationships/slide" Target="slides/slide11.xml"/><Relationship Id="rId39" Type="http://schemas.openxmlformats.org/officeDocument/2006/relationships/font" Target="fonts/Raleway-boldItalic.fntdata"/><Relationship Id="rId16" Type="http://schemas.openxmlformats.org/officeDocument/2006/relationships/slide" Target="slides/slide10.xml"/><Relationship Id="rId38" Type="http://schemas.openxmlformats.org/officeDocument/2006/relationships/font" Target="fonts/Raleway-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477a81a46_1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477a81a46_1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see that for one of these benchmarks IPC is degrading as compared to without prefetcher</a:t>
            </a:r>
            <a:endParaRPr/>
          </a:p>
          <a:p>
            <a:pPr indent="0" lvl="0" marL="0" rtl="0" algn="l">
              <a:spcBef>
                <a:spcPts val="0"/>
              </a:spcBef>
              <a:spcAft>
                <a:spcPts val="0"/>
              </a:spcAft>
              <a:buNone/>
            </a:pPr>
            <a:r>
              <a:rPr lang="en"/>
              <a:t>This is unusual and the reason could be that , bingo is actually doing some unnecessary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477a81a46_1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477a81a46_1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experiments are performed with 10M and 10M instructions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477a81a46_1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477a81a46_1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477a81a46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477a81a46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477a81a46_1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477a81a46_1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477a81a46_1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477a81a46_1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index_len, PHT size,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477a81a46_1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477a81a46_1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477a81a4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477a81a4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477a81a46_1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477a81a46_1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477a81a4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477a81a4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Hoping for an improvement, we tried adding  L2C Bingo prefetcher</a:t>
            </a:r>
            <a:endParaRPr/>
          </a:p>
          <a:p>
            <a:pPr indent="0" lvl="0" marL="0" rtl="0" algn="l">
              <a:spcBef>
                <a:spcPts val="0"/>
              </a:spcBef>
              <a:spcAft>
                <a:spcPts val="0"/>
              </a:spcAft>
              <a:buNone/>
            </a:pPr>
            <a:r>
              <a:rPr lang="en"/>
              <a:t>Firstly, we performed experiment on traces with L2C prefetcher with same values of L1D prefetcher </a:t>
            </a:r>
            <a:endParaRPr/>
          </a:p>
          <a:p>
            <a:pPr indent="0" lvl="0" marL="0" rtl="0" algn="l">
              <a:spcBef>
                <a:spcPts val="0"/>
              </a:spcBef>
              <a:spcAft>
                <a:spcPts val="0"/>
              </a:spcAft>
              <a:buNone/>
            </a:pPr>
            <a:r>
              <a:rPr lang="en"/>
              <a:t>IPC observed was almost similar, yet a slight decrease, might be because of additional prefetching time encountered by L2C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Memory pages are not the OS pages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Prefetcher based on similarity of access patterns in memory pages, i.e by storing event footprint pair in the history table</a:t>
            </a:r>
            <a:endParaRPr/>
          </a:p>
          <a:p>
            <a:pPr indent="-317500" lvl="0" marL="457200" rtl="0" algn="l">
              <a:spcBef>
                <a:spcPts val="0"/>
              </a:spcBef>
              <a:spcAft>
                <a:spcPts val="0"/>
              </a:spcAft>
              <a:buSzPts val="1400"/>
              <a:buChar char="●"/>
            </a:pPr>
            <a:r>
              <a:rPr lang="en"/>
              <a:t>Uses both longer events and shorter events like the Tage predictor to combine the advantages of both of them</a:t>
            </a:r>
            <a:endParaRPr/>
          </a:p>
          <a:p>
            <a:pPr indent="-304800" lvl="0" marL="457200" rtl="0" algn="l">
              <a:lnSpc>
                <a:spcPct val="115000"/>
              </a:lnSpc>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Long event - high accuracy,  low opportunity </a:t>
            </a:r>
            <a:endParaRPr sz="1200">
              <a:solidFill>
                <a:schemeClr val="dk1"/>
              </a:solidFill>
              <a:latin typeface="Raleway"/>
              <a:ea typeface="Raleway"/>
              <a:cs typeface="Raleway"/>
              <a:sym typeface="Raleway"/>
            </a:endParaRPr>
          </a:p>
          <a:p>
            <a:pPr indent="-304800" lvl="0" marL="457200" rtl="0" algn="l">
              <a:lnSpc>
                <a:spcPct val="115000"/>
              </a:lnSpc>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Short event- high opportunity,  low accuracy</a:t>
            </a:r>
            <a:endParaRPr sz="1200">
              <a:solidFill>
                <a:schemeClr val="dk1"/>
              </a:solidFill>
              <a:latin typeface="Raleway"/>
              <a:ea typeface="Raleway"/>
              <a:cs typeface="Raleway"/>
              <a:sym typeface="Raleway"/>
            </a:endParaRPr>
          </a:p>
          <a:p>
            <a:pPr indent="-304800" lvl="0" marL="457200" rtl="0" algn="l">
              <a:lnSpc>
                <a:spcPct val="115000"/>
              </a:lnSpc>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Bingo combines  these to get best of both to cover cache misses and maintain accuracy</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there any possibility of improvement by tuning parameters of L2C prefetcher… Lets find out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477a81a46_1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477a81a46_1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tried out increasing PHT size</a:t>
            </a:r>
            <a:endParaRPr/>
          </a:p>
          <a:p>
            <a:pPr indent="0" lvl="0" marL="0" rtl="0" algn="l">
              <a:spcBef>
                <a:spcPts val="0"/>
              </a:spcBef>
              <a:spcAft>
                <a:spcPts val="0"/>
              </a:spcAft>
              <a:buNone/>
            </a:pPr>
            <a:r>
              <a:rPr lang="en"/>
              <a:t>With L2C having greater capacity, it is reasonable to take a greater size of history table as it will be able to store more history and more useful prefetches may happen</a:t>
            </a:r>
            <a:endParaRPr/>
          </a:p>
          <a:p>
            <a:pPr indent="0" lvl="0" marL="0" rtl="0" algn="l">
              <a:spcBef>
                <a:spcPts val="0"/>
              </a:spcBef>
              <a:spcAft>
                <a:spcPts val="0"/>
              </a:spcAft>
              <a:buNone/>
            </a:pPr>
            <a:r>
              <a:rPr lang="en"/>
              <a:t>As we can see, IPC increases for few traces but also is decreasing for a few, the reason might be that unnecessary prefetches and evictions are </a:t>
            </a:r>
            <a:r>
              <a:rPr lang="en"/>
              <a:t>happening</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L2C has greater capacity, greater PHT size might be useful for more useful prefetches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477a81a46_11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477a81a46_1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modified the number of bits assigned for index and tag matching</a:t>
            </a:r>
            <a:endParaRPr/>
          </a:p>
          <a:p>
            <a:pPr indent="0" lvl="0" marL="0" rtl="0" algn="l">
              <a:spcBef>
                <a:spcPts val="0"/>
              </a:spcBef>
              <a:spcAft>
                <a:spcPts val="0"/>
              </a:spcAft>
              <a:buNone/>
            </a:pPr>
            <a:r>
              <a:rPr lang="en"/>
              <a:t>With a greater number of bits, more information can be extracted about events which can result in greater number of prefetches</a:t>
            </a:r>
            <a:endParaRPr/>
          </a:p>
          <a:p>
            <a:pPr indent="0" lvl="0" marL="0" rtl="0" algn="l">
              <a:spcBef>
                <a:spcPts val="0"/>
              </a:spcBef>
              <a:spcAft>
                <a:spcPts val="0"/>
              </a:spcAft>
              <a:buNone/>
            </a:pPr>
            <a:r>
              <a:rPr lang="en"/>
              <a:t>Here from the graph, we </a:t>
            </a:r>
            <a:r>
              <a:rPr lang="en"/>
              <a:t>observe that IPC is increasing mostly, but the decrease for a few traces might be because the information extracted with more number of bits are not optimal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477a81a46_1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477a81a46_1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tried modifying t</a:t>
            </a:r>
            <a:r>
              <a:rPr lang="en"/>
              <a:t>hreshold value of L2C </a:t>
            </a:r>
            <a:endParaRPr/>
          </a:p>
          <a:p>
            <a:pPr indent="0" lvl="0" marL="0" rtl="0" algn="l">
              <a:spcBef>
                <a:spcPts val="0"/>
              </a:spcBef>
              <a:spcAft>
                <a:spcPts val="0"/>
              </a:spcAft>
              <a:buNone/>
            </a:pPr>
            <a:r>
              <a:rPr lang="en"/>
              <a:t>With a decreasing threshold, number of prefetches increase, but how relevant the prefetches are with the present event decreases</a:t>
            </a:r>
            <a:endParaRPr/>
          </a:p>
          <a:p>
            <a:pPr indent="0" lvl="0" marL="0" rtl="0" algn="l">
              <a:spcBef>
                <a:spcPts val="0"/>
              </a:spcBef>
              <a:spcAft>
                <a:spcPts val="0"/>
              </a:spcAft>
              <a:buNone/>
            </a:pPr>
            <a:r>
              <a:rPr lang="en"/>
              <a:t>With both the factors opposing each other, IPC can decrease or increase depending on trace behaviour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477a81a46_1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477a81a46_1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modify number of ways for both L1D and L2C prefetcher</a:t>
            </a:r>
            <a:endParaRPr/>
          </a:p>
          <a:p>
            <a:pPr indent="0" lvl="0" marL="0" rtl="0" algn="l">
              <a:spcBef>
                <a:spcPts val="0"/>
              </a:spcBef>
              <a:spcAft>
                <a:spcPts val="0"/>
              </a:spcAft>
              <a:buNone/>
            </a:pPr>
            <a:r>
              <a:rPr lang="en"/>
              <a:t>With a greater number of ways, there are more number of tags to be matched, which may increase the match </a:t>
            </a:r>
            <a:r>
              <a:rPr lang="en"/>
              <a:t>probability</a:t>
            </a:r>
            <a:r>
              <a:rPr lang="en"/>
              <a:t> for longer events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477a81a46_1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477a81a46_1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tried changing the Region size which corresponds to unit of cache from which Bingo collects footprints for events </a:t>
            </a:r>
            <a:endParaRPr/>
          </a:p>
          <a:p>
            <a:pPr indent="0" lvl="0" marL="0" rtl="0" algn="l">
              <a:spcBef>
                <a:spcPts val="0"/>
              </a:spcBef>
              <a:spcAft>
                <a:spcPts val="0"/>
              </a:spcAft>
              <a:buNone/>
            </a:pPr>
            <a:r>
              <a:rPr lang="en"/>
              <a:t>With an increased pattern length, more number of useful prefetches can happen, but simultaneously </a:t>
            </a:r>
            <a:r>
              <a:rPr lang="en"/>
              <a:t>prefetching</a:t>
            </a:r>
            <a:r>
              <a:rPr lang="en"/>
              <a:t> time increases</a:t>
            </a:r>
            <a:endParaRPr/>
          </a:p>
          <a:p>
            <a:pPr indent="0" lvl="0" marL="0" rtl="0" algn="l">
              <a:spcBef>
                <a:spcPts val="0"/>
              </a:spcBef>
              <a:spcAft>
                <a:spcPts val="0"/>
              </a:spcAft>
              <a:buNone/>
            </a:pPr>
            <a:r>
              <a:rPr lang="en"/>
              <a:t>These 2 opposing factors might increase or decrease IPC depending on the </a:t>
            </a:r>
            <a:r>
              <a:rPr lang="en"/>
              <a:t>behaviour</a:t>
            </a:r>
            <a:r>
              <a:rPr lang="en"/>
              <a:t> of trace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way, we tried out various experiments to understand the behaviour of prefetcher </a:t>
            </a:r>
            <a:endParaRPr/>
          </a:p>
          <a:p>
            <a:pPr indent="0" lvl="0" marL="0" rtl="0" algn="l">
              <a:spcBef>
                <a:spcPts val="0"/>
              </a:spcBef>
              <a:spcAft>
                <a:spcPts val="0"/>
              </a:spcAft>
              <a:buNone/>
            </a:pPr>
            <a:r>
              <a:rPr lang="en"/>
              <a:t>Lets conclude the results obtained, … over to Preetham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Default hashing takes more information, thats why it is optimal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487ed1041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487ed1041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487ed104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487ed104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477a81a46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477a81a46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47ffef9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47ffef9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accessing patterns with both long and short events, we need more than one history table which increases storage overhead</a:t>
            </a:r>
            <a:endParaRPr/>
          </a:p>
          <a:p>
            <a:pPr indent="0" lvl="0" marL="0" rtl="0" algn="l">
              <a:spcBef>
                <a:spcPts val="0"/>
              </a:spcBef>
              <a:spcAft>
                <a:spcPts val="0"/>
              </a:spcAft>
              <a:buNone/>
            </a:pPr>
            <a:r>
              <a:rPr lang="en"/>
              <a:t>Instead, we can exploit redundancy and scale down to one history table by </a:t>
            </a:r>
            <a:r>
              <a:rPr lang="en"/>
              <a:t>observing</a:t>
            </a:r>
            <a:r>
              <a:rPr lang="en"/>
              <a:t> that “Short events being carried out in long events”</a:t>
            </a:r>
            <a:endParaRPr/>
          </a:p>
          <a:p>
            <a:pPr indent="0" lvl="0" marL="0" rtl="0" algn="l">
              <a:spcBef>
                <a:spcPts val="0"/>
              </a:spcBef>
              <a:spcAft>
                <a:spcPts val="0"/>
              </a:spcAft>
              <a:buNone/>
            </a:pPr>
            <a:r>
              <a:rPr lang="en"/>
              <a:t>Using one table where storing short event is used as index, and long event as a tag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we treat </a:t>
            </a:r>
            <a:endParaRPr/>
          </a:p>
          <a:p>
            <a:pPr indent="0" lvl="0" marL="0" rtl="0" algn="l">
              <a:spcBef>
                <a:spcPts val="0"/>
              </a:spcBef>
              <a:spcAft>
                <a:spcPts val="0"/>
              </a:spcAft>
              <a:buNone/>
            </a:pPr>
            <a:r>
              <a:rPr lang="en"/>
              <a:t>is Treating all the entries of a PC + offset equally correct?</a:t>
            </a:r>
            <a:endParaRPr/>
          </a:p>
          <a:p>
            <a:pPr indent="0" lvl="0" marL="0" rtl="0" algn="l">
              <a:spcBef>
                <a:spcPts val="0"/>
              </a:spcBef>
              <a:spcAft>
                <a:spcPts val="0"/>
              </a:spcAft>
              <a:buNone/>
            </a:pPr>
            <a:r>
              <a:rPr lang="en"/>
              <a:t>Should</a:t>
            </a:r>
            <a:r>
              <a:rPr lang="en"/>
              <a:t> some of them like - most recent ones be given more importance</a:t>
            </a:r>
            <a:endParaRPr/>
          </a:p>
          <a:p>
            <a:pPr indent="0" lvl="0" marL="0" rtl="0" algn="l">
              <a:spcBef>
                <a:spcPts val="0"/>
              </a:spcBef>
              <a:spcAft>
                <a:spcPts val="0"/>
              </a:spcAft>
              <a:buNone/>
            </a:pPr>
            <a:r>
              <a:rPr lang="en"/>
              <a:t>Is the hashing </a:t>
            </a:r>
            <a:r>
              <a:rPr lang="en"/>
              <a:t>efficiently</a:t>
            </a:r>
            <a:r>
              <a:rPr lang="en"/>
              <a:t> splitting the data ( i.e taking sufficient information from the </a:t>
            </a:r>
            <a:r>
              <a:rPr lang="en">
                <a:solidFill>
                  <a:schemeClr val="dk1"/>
                </a:solidFill>
              </a:rPr>
              <a:t>PC + offset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47ffef9d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47ffef9d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Jumping to experiments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477a81a46_1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477a81a46_1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pen Sans"/>
                <a:ea typeface="Open Sans"/>
                <a:cs typeface="Open Sans"/>
                <a:sym typeface="Open Sans"/>
              </a:rPr>
              <a:t>All our experiments in the project are performed on these five benchmarks. These are the ones that has </a:t>
            </a:r>
            <a:r>
              <a:rPr lang="en" sz="1400">
                <a:latin typeface="Open Sans"/>
                <a:ea typeface="Open Sans"/>
                <a:cs typeface="Open Sans"/>
                <a:sym typeface="Open Sans"/>
              </a:rPr>
              <a:t>lowest</a:t>
            </a:r>
            <a:r>
              <a:rPr lang="en" sz="1400">
                <a:latin typeface="Open Sans"/>
                <a:ea typeface="Open Sans"/>
                <a:cs typeface="Open Sans"/>
                <a:sym typeface="Open Sans"/>
              </a:rPr>
              <a:t> IPC when IPCP prefetcher is used</a:t>
            </a:r>
            <a:endParaRPr sz="1400">
              <a:latin typeface="Open Sans"/>
              <a:ea typeface="Open Sans"/>
              <a:cs typeface="Open Sans"/>
              <a:sym typeface="Open Sans"/>
            </a:endParaRPr>
          </a:p>
          <a:p>
            <a:pPr indent="0" lvl="0" marL="0" rtl="0" algn="l">
              <a:spcBef>
                <a:spcPts val="0"/>
              </a:spcBef>
              <a:spcAft>
                <a:spcPts val="0"/>
              </a:spcAft>
              <a:buNone/>
            </a:pPr>
            <a:r>
              <a:t/>
            </a:r>
            <a:endParaRPr sz="1400">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477a81a46_1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477a81a46_1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plots we have used normalised IPC improvement i.e. experiment result divided by IPC with no prefetcher. And this is  subtracted by 1, so that it is easy to visualise whether performance is improving or degrading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477a81a46_1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477a81a46_1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For all the five traces we see that Bingo is performing better compared to IPCP</a:t>
            </a:r>
            <a:endParaRPr/>
          </a:p>
          <a:p>
            <a:pPr indent="0" lvl="0" marL="0" rtl="0" algn="l">
              <a:spcBef>
                <a:spcPts val="0"/>
              </a:spcBef>
              <a:spcAft>
                <a:spcPts val="0"/>
              </a:spcAft>
              <a:buNone/>
            </a:pPr>
            <a:r>
              <a:rPr lang="en"/>
              <a:t>We tried to figure out the reasons by comparing their methods. </a:t>
            </a:r>
            <a:endParaRPr/>
          </a:p>
          <a:p>
            <a:pPr indent="0" lvl="0" marL="0" rtl="0" algn="l">
              <a:spcBef>
                <a:spcPts val="0"/>
              </a:spcBef>
              <a:spcAft>
                <a:spcPts val="0"/>
              </a:spcAft>
              <a:buNone/>
            </a:pPr>
            <a:r>
              <a:rPr lang="en"/>
              <a:t>We found that IPCP uses fixed type of access patterns, but Bingo does not care about a particular type of pattern like constant stride or so. Instead it notes the footprint of accesses in few contiguos blocks of cache without looking for a pattern giving. This gives more flexibility to bingo </a:t>
            </a:r>
            <a:endParaRPr/>
          </a:p>
          <a:p>
            <a:pPr indent="0" lvl="0" marL="0" rtl="0" algn="l">
              <a:spcBef>
                <a:spcPts val="0"/>
              </a:spcBef>
              <a:spcAft>
                <a:spcPts val="0"/>
              </a:spcAft>
              <a:buNone/>
            </a:pPr>
            <a:r>
              <a:rPr lang="en"/>
              <a:t>IPCP is also rigid in the sense that its prefetch degree range is fixed</a:t>
            </a:r>
            <a:endParaRPr/>
          </a:p>
          <a:p>
            <a:pPr indent="0" lvl="0" marL="0" rtl="0" algn="l">
              <a:spcBef>
                <a:spcPts val="0"/>
              </a:spcBef>
              <a:spcAft>
                <a:spcPts val="0"/>
              </a:spcAft>
              <a:buNone/>
            </a:pPr>
            <a:r>
              <a:rPr lang="en"/>
              <a:t>Bingo uses multiple events unlike IPCP</a:t>
            </a:r>
            <a:endParaRPr/>
          </a:p>
          <a:p>
            <a:pPr indent="0" lvl="0" marL="0" rtl="0" algn="l">
              <a:spcBef>
                <a:spcPts val="0"/>
              </a:spcBef>
              <a:spcAft>
                <a:spcPts val="0"/>
              </a:spcAft>
              <a:buNone/>
            </a:pPr>
            <a:r>
              <a:rPr lang="en"/>
              <a:t>And one other minor reason as per the implementations can be the number of bits in PC used for indexing. It is 10 bits in IPCP and 16 in Bingo</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477a81a46_1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477a81a46_1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with any prefetcher we expect IPC to increase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bg>
      <p:bgPr>
        <a:solidFill>
          <a:schemeClr val="dk1"/>
        </a:solidFill>
      </p:bgPr>
    </p:bg>
    <p:spTree>
      <p:nvGrpSpPr>
        <p:cNvPr id="58" name="Shape 58"/>
        <p:cNvGrpSpPr/>
        <p:nvPr/>
      </p:nvGrpSpPr>
      <p:grpSpPr>
        <a:xfrm>
          <a:off x="0" y="0"/>
          <a:ext cx="0" cy="0"/>
          <a:chOff x="0" y="0"/>
          <a:chExt cx="0" cy="0"/>
        </a:xfrm>
      </p:grpSpPr>
      <p:grpSp>
        <p:nvGrpSpPr>
          <p:cNvPr id="59" name="Google Shape;59;p13"/>
          <p:cNvGrpSpPr/>
          <p:nvPr/>
        </p:nvGrpSpPr>
        <p:grpSpPr>
          <a:xfrm>
            <a:off x="830392" y="1191256"/>
            <a:ext cx="745763" cy="45826"/>
            <a:chOff x="4580561" y="2589004"/>
            <a:chExt cx="1064464" cy="25200"/>
          </a:xfrm>
        </p:grpSpPr>
        <p:sp>
          <p:nvSpPr>
            <p:cNvPr id="60" name="Google Shape;60;p1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13"/>
          <p:cNvSpPr txBox="1"/>
          <p:nvPr>
            <p:ph type="title"/>
          </p:nvPr>
        </p:nvSpPr>
        <p:spPr>
          <a:xfrm>
            <a:off x="729450" y="1322450"/>
            <a:ext cx="7688400" cy="15186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3" name="Google Shape;63;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64" name="Shape 64"/>
        <p:cNvGrpSpPr/>
        <p:nvPr/>
      </p:nvGrpSpPr>
      <p:grpSpPr>
        <a:xfrm>
          <a:off x="0" y="0"/>
          <a:ext cx="0" cy="0"/>
          <a:chOff x="0" y="0"/>
          <a:chExt cx="0" cy="0"/>
        </a:xfrm>
      </p:grpSpPr>
      <p:pic>
        <p:nvPicPr>
          <p:cNvPr descr="Side view of hands writing in a notebook at a cafe" id="65" name="Google Shape;65;p14"/>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66" name="Google Shape;66;p14"/>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4"/>
          <p:cNvGrpSpPr/>
          <p:nvPr/>
        </p:nvGrpSpPr>
        <p:grpSpPr>
          <a:xfrm>
            <a:off x="830392" y="1191256"/>
            <a:ext cx="745763" cy="45826"/>
            <a:chOff x="4580561" y="2589004"/>
            <a:chExt cx="1064464" cy="25200"/>
          </a:xfrm>
        </p:grpSpPr>
        <p:sp>
          <p:nvSpPr>
            <p:cNvPr id="68" name="Google Shape;68;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4"/>
          <p:cNvSpPr txBox="1"/>
          <p:nvPr>
            <p:ph type="title"/>
          </p:nvPr>
        </p:nvSpPr>
        <p:spPr>
          <a:xfrm>
            <a:off x="730000" y="1318650"/>
            <a:ext cx="3300900" cy="1687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71" name="Google Shape;71;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72" name="Google Shape;72;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3" name="Google Shape;73;p14"/>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2">
  <p:cSld name="SECTION_TITLE_AND_DESCRIPTION_2">
    <p:spTree>
      <p:nvGrpSpPr>
        <p:cNvPr id="74" name="Shape 74"/>
        <p:cNvGrpSpPr/>
        <p:nvPr/>
      </p:nvGrpSpPr>
      <p:grpSpPr>
        <a:xfrm>
          <a:off x="0" y="0"/>
          <a:ext cx="0" cy="0"/>
          <a:chOff x="0" y="0"/>
          <a:chExt cx="0" cy="0"/>
        </a:xfrm>
      </p:grpSpPr>
      <p:sp>
        <p:nvSpPr>
          <p:cNvPr id="75" name="Google Shape;75;p1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15"/>
          <p:cNvGrpSpPr/>
          <p:nvPr/>
        </p:nvGrpSpPr>
        <p:grpSpPr>
          <a:xfrm>
            <a:off x="830392" y="1191256"/>
            <a:ext cx="745763" cy="45826"/>
            <a:chOff x="4580561" y="2589004"/>
            <a:chExt cx="1064464" cy="25200"/>
          </a:xfrm>
        </p:grpSpPr>
        <p:sp>
          <p:nvSpPr>
            <p:cNvPr id="77" name="Google Shape;7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5"/>
          <p:cNvSpPr txBox="1"/>
          <p:nvPr>
            <p:ph type="title"/>
          </p:nvPr>
        </p:nvSpPr>
        <p:spPr>
          <a:xfrm>
            <a:off x="730000" y="1318650"/>
            <a:ext cx="3300900" cy="1687200"/>
          </a:xfrm>
          <a:prstGeom prst="rect">
            <a:avLst/>
          </a:prstGeom>
        </p:spPr>
        <p:txBody>
          <a:bodyPr anchorCtr="0" anchor="b"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80" name="Google Shape;80;p1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1" name="Google Shape;81;p1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2" name="Google Shape;8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stackoverflow.com/a/12996028" TargetMode="External"/><Relationship Id="rId4" Type="http://schemas.openxmlformats.org/officeDocument/2006/relationships/hyperlink" Target="https://www.modernescpp.com/index.php/hash-functions" TargetMode="External"/><Relationship Id="rId5" Type="http://schemas.openxmlformats.org/officeDocument/2006/relationships/hyperlink" Target="https://stackoverflow.com/a/57556517" TargetMode="External"/><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ctrTitle"/>
          </p:nvPr>
        </p:nvSpPr>
        <p:spPr>
          <a:xfrm>
            <a:off x="2895250" y="1198250"/>
            <a:ext cx="4198500" cy="824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BINGO PREFETCHER</a:t>
            </a:r>
            <a:endParaRPr/>
          </a:p>
        </p:txBody>
      </p:sp>
      <p:sp>
        <p:nvSpPr>
          <p:cNvPr id="88" name="Google Shape;88;p16"/>
          <p:cNvSpPr txBox="1"/>
          <p:nvPr>
            <p:ph idx="1" type="subTitle"/>
          </p:nvPr>
        </p:nvSpPr>
        <p:spPr>
          <a:xfrm>
            <a:off x="2557900" y="3233225"/>
            <a:ext cx="3787800" cy="824100"/>
          </a:xfrm>
          <a:prstGeom prst="rect">
            <a:avLst/>
          </a:prstGeom>
        </p:spPr>
        <p:txBody>
          <a:bodyPr anchorCtr="0" anchor="t" bIns="91425" lIns="91425" spcFirstLastPara="1" rIns="91425" wrap="square" tIns="91425">
            <a:normAutofit/>
          </a:bodyPr>
          <a:lstStyle/>
          <a:p>
            <a:pPr indent="-361950" lvl="0" marL="1371600" rtl="0" algn="ctr">
              <a:spcBef>
                <a:spcPts val="0"/>
              </a:spcBef>
              <a:spcAft>
                <a:spcPts val="0"/>
              </a:spcAft>
              <a:buSzPts val="2100"/>
              <a:buChar char="-"/>
            </a:pPr>
            <a:r>
              <a:rPr lang="en"/>
              <a:t>Team Pipeliners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ts val="990"/>
              <a:buFont typeface="Arial"/>
              <a:buNone/>
            </a:pPr>
            <a:r>
              <a:rPr lang="en" sz="4800"/>
              <a:t>Bingo VS Baseline[2]</a:t>
            </a:r>
            <a:endParaRPr/>
          </a:p>
        </p:txBody>
      </p:sp>
      <p:sp>
        <p:nvSpPr>
          <p:cNvPr id="158" name="Google Shape;158;p25"/>
          <p:cNvSpPr txBox="1"/>
          <p:nvPr>
            <p:ph idx="1" type="body"/>
          </p:nvPr>
        </p:nvSpPr>
        <p:spPr>
          <a:xfrm>
            <a:off x="311700" y="1246050"/>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74650" lvl="0" marL="457200" rtl="0" algn="l">
              <a:spcBef>
                <a:spcPts val="1200"/>
              </a:spcBef>
              <a:spcAft>
                <a:spcPts val="0"/>
              </a:spcAft>
              <a:buSzPts val="2300"/>
              <a:buChar char="●"/>
            </a:pPr>
            <a:r>
              <a:rPr lang="en" sz="2300"/>
              <a:t>Trace 3 -  Bingo performs worse than baseline</a:t>
            </a:r>
            <a:endParaRPr sz="2300"/>
          </a:p>
          <a:p>
            <a:pPr indent="0" lvl="0" marL="0" rtl="0" algn="l">
              <a:spcBef>
                <a:spcPts val="1200"/>
              </a:spcBef>
              <a:spcAft>
                <a:spcPts val="0"/>
              </a:spcAft>
              <a:buNone/>
            </a:pPr>
            <a:r>
              <a:t/>
            </a:r>
            <a:endParaRPr sz="100"/>
          </a:p>
          <a:p>
            <a:pPr indent="-374650" lvl="0" marL="457200" rtl="0" algn="l">
              <a:spcBef>
                <a:spcPts val="1200"/>
              </a:spcBef>
              <a:spcAft>
                <a:spcPts val="0"/>
              </a:spcAft>
              <a:buSzPts val="2300"/>
              <a:buChar char="●"/>
            </a:pPr>
            <a:r>
              <a:rPr lang="en" sz="2300"/>
              <a:t>Why 🤔🤔💬</a:t>
            </a:r>
            <a:endParaRPr sz="2300"/>
          </a:p>
          <a:p>
            <a:pPr indent="-349250" lvl="1" marL="914400" rtl="0" algn="l">
              <a:lnSpc>
                <a:spcPct val="115000"/>
              </a:lnSpc>
              <a:spcBef>
                <a:spcPts val="0"/>
              </a:spcBef>
              <a:spcAft>
                <a:spcPts val="0"/>
              </a:spcAft>
              <a:buSzPts val="1900"/>
              <a:buChar char="○"/>
            </a:pPr>
            <a:r>
              <a:rPr lang="en" sz="1900"/>
              <a:t>unfavourable evictions</a:t>
            </a:r>
            <a:endParaRPr sz="1900"/>
          </a:p>
          <a:p>
            <a:pPr indent="-349250" lvl="1" marL="914400" rtl="0" algn="l">
              <a:lnSpc>
                <a:spcPct val="115000"/>
              </a:lnSpc>
              <a:spcBef>
                <a:spcPts val="0"/>
              </a:spcBef>
              <a:spcAft>
                <a:spcPts val="0"/>
              </a:spcAft>
              <a:buSzPts val="1900"/>
              <a:buChar char="○"/>
            </a:pPr>
            <a:r>
              <a:rPr lang="en" sz="1900"/>
              <a:t>unfavourable prefetches</a:t>
            </a:r>
            <a:endParaRPr sz="1900"/>
          </a:p>
          <a:p>
            <a:pPr indent="-349250" lvl="1" marL="914400" rtl="0" algn="l">
              <a:lnSpc>
                <a:spcPct val="115000"/>
              </a:lnSpc>
              <a:spcBef>
                <a:spcPts val="0"/>
              </a:spcBef>
              <a:spcAft>
                <a:spcPts val="0"/>
              </a:spcAft>
              <a:buSzPts val="1900"/>
              <a:buChar char="○"/>
            </a:pPr>
            <a:r>
              <a:rPr lang="en" sz="1900"/>
              <a:t>benchmark might not be reusing the same data</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6"/>
          <p:cNvSpPr txBox="1"/>
          <p:nvPr>
            <p:ph type="title"/>
          </p:nvPr>
        </p:nvSpPr>
        <p:spPr>
          <a:xfrm>
            <a:off x="1894075" y="1254825"/>
            <a:ext cx="5523000" cy="770400"/>
          </a:xfrm>
          <a:prstGeom prst="rect">
            <a:avLst/>
          </a:prstGeom>
          <a:solidFill>
            <a:srgbClr val="178D7D"/>
          </a:solidFill>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Let’s play with some numbers!!</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Experiments</a:t>
            </a:r>
            <a:endParaRPr/>
          </a:p>
        </p:txBody>
      </p:sp>
      <p:sp>
        <p:nvSpPr>
          <p:cNvPr id="169" name="Google Shape;169;p27"/>
          <p:cNvSpPr txBox="1"/>
          <p:nvPr>
            <p:ph idx="1" type="body"/>
          </p:nvPr>
        </p:nvSpPr>
        <p:spPr>
          <a:xfrm>
            <a:off x="311700" y="1246050"/>
            <a:ext cx="8520600" cy="3354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t/>
            </a:r>
            <a:endParaRPr/>
          </a:p>
          <a:p>
            <a:pPr indent="-333612" lvl="0" marL="457200" rtl="0" algn="l">
              <a:lnSpc>
                <a:spcPct val="150000"/>
              </a:lnSpc>
              <a:spcBef>
                <a:spcPts val="1200"/>
              </a:spcBef>
              <a:spcAft>
                <a:spcPts val="0"/>
              </a:spcAft>
              <a:buSzPct val="100000"/>
              <a:buChar char="●"/>
            </a:pPr>
            <a:r>
              <a:rPr lang="en" sz="2133"/>
              <a:t>10M Warm-up instructions, 10M Simulation instructions</a:t>
            </a:r>
            <a:endParaRPr sz="2133"/>
          </a:p>
          <a:p>
            <a:pPr indent="-333612" lvl="0" marL="457200" rtl="0" algn="l">
              <a:lnSpc>
                <a:spcPct val="150000"/>
              </a:lnSpc>
              <a:spcBef>
                <a:spcPts val="0"/>
              </a:spcBef>
              <a:spcAft>
                <a:spcPts val="0"/>
              </a:spcAft>
              <a:buSzPct val="100000"/>
              <a:buChar char="●"/>
            </a:pPr>
            <a:r>
              <a:rPr lang="en" sz="2133"/>
              <a:t>For each modification, we plot </a:t>
            </a:r>
            <a:r>
              <a:rPr lang="en" sz="2133"/>
              <a:t>IPC improvement ( =                           - 1 )</a:t>
            </a:r>
            <a:endParaRPr sz="2133"/>
          </a:p>
          <a:p>
            <a:pPr indent="0" lvl="0" marL="457200" rtl="0" algn="l">
              <a:spcBef>
                <a:spcPts val="1200"/>
              </a:spcBef>
              <a:spcAft>
                <a:spcPts val="0"/>
              </a:spcAft>
              <a:buNone/>
            </a:pPr>
            <a:r>
              <a:t/>
            </a:r>
            <a:endParaRPr sz="2133"/>
          </a:p>
          <a:p>
            <a:pPr indent="-333612" lvl="0" marL="457200" rtl="0" algn="l">
              <a:lnSpc>
                <a:spcPct val="150000"/>
              </a:lnSpc>
              <a:spcBef>
                <a:spcPts val="1200"/>
              </a:spcBef>
              <a:spcAft>
                <a:spcPts val="0"/>
              </a:spcAft>
              <a:buSzPct val="100000"/>
              <a:buChar char="●"/>
            </a:pPr>
            <a:r>
              <a:rPr lang="en" sz="2133"/>
              <a:t>Modified P</a:t>
            </a:r>
            <a:r>
              <a:rPr lang="en" sz="2133"/>
              <a:t>arameters </a:t>
            </a:r>
            <a:endParaRPr sz="2133"/>
          </a:p>
          <a:p>
            <a:pPr indent="-313927" lvl="1" marL="914400" rtl="0" algn="l">
              <a:lnSpc>
                <a:spcPct val="150000"/>
              </a:lnSpc>
              <a:spcBef>
                <a:spcPts val="0"/>
              </a:spcBef>
              <a:spcAft>
                <a:spcPts val="0"/>
              </a:spcAft>
              <a:buSzPct val="100000"/>
              <a:buChar char="○"/>
            </a:pPr>
            <a:r>
              <a:rPr lang="en" sz="1733"/>
              <a:t>AT-size &amp; FT-size</a:t>
            </a:r>
            <a:endParaRPr sz="1733"/>
          </a:p>
          <a:p>
            <a:pPr indent="-313927" lvl="1" marL="914400" rtl="0" algn="l">
              <a:lnSpc>
                <a:spcPct val="150000"/>
              </a:lnSpc>
              <a:spcBef>
                <a:spcPts val="0"/>
              </a:spcBef>
              <a:spcAft>
                <a:spcPts val="0"/>
              </a:spcAft>
              <a:buSzPct val="100000"/>
              <a:buChar char="○"/>
            </a:pPr>
            <a:r>
              <a:rPr lang="en" sz="1733"/>
              <a:t>L1D_Thresh &amp; L2C_Thresh</a:t>
            </a:r>
            <a:endParaRPr sz="1733"/>
          </a:p>
          <a:p>
            <a:pPr indent="0" lvl="0" marL="914400" rtl="0" algn="l">
              <a:spcBef>
                <a:spcPts val="1200"/>
              </a:spcBef>
              <a:spcAft>
                <a:spcPts val="0"/>
              </a:spcAft>
              <a:buNone/>
            </a:pPr>
            <a:r>
              <a:t/>
            </a:r>
            <a:endParaRPr/>
          </a:p>
          <a:p>
            <a:pPr indent="0" lvl="0" marL="914400" rtl="0" algn="l">
              <a:spcBef>
                <a:spcPts val="1200"/>
              </a:spcBef>
              <a:spcAft>
                <a:spcPts val="1200"/>
              </a:spcAft>
              <a:buNone/>
            </a:pPr>
            <a:r>
              <a:t/>
            </a:r>
            <a:endParaRPr/>
          </a:p>
        </p:txBody>
      </p:sp>
      <p:sp>
        <p:nvSpPr>
          <p:cNvPr id="170" name="Google Shape;170;p27"/>
          <p:cNvSpPr txBox="1"/>
          <p:nvPr/>
        </p:nvSpPr>
        <p:spPr>
          <a:xfrm>
            <a:off x="5876425" y="1913600"/>
            <a:ext cx="156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latin typeface="Open Sans"/>
                <a:ea typeface="Open Sans"/>
                <a:cs typeface="Open Sans"/>
                <a:sym typeface="Open Sans"/>
              </a:rPr>
              <a:t>I</a:t>
            </a:r>
            <a:r>
              <a:rPr lang="en" sz="900" u="sng">
                <a:latin typeface="Open Sans"/>
                <a:ea typeface="Open Sans"/>
                <a:cs typeface="Open Sans"/>
                <a:sym typeface="Open Sans"/>
              </a:rPr>
              <a:t>PC</a:t>
            </a:r>
            <a:r>
              <a:rPr lang="en" sz="900" u="sng">
                <a:latin typeface="Open Sans"/>
                <a:ea typeface="Open Sans"/>
                <a:cs typeface="Open Sans"/>
                <a:sym typeface="Open Sans"/>
              </a:rPr>
              <a:t> with modified Bingo</a:t>
            </a:r>
            <a:endParaRPr sz="900" u="sng">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IPC with default Bingo</a:t>
            </a:r>
            <a:endParaRPr sz="9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692200" y="1607350"/>
            <a:ext cx="3300900" cy="878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sz="4800">
              <a:solidFill>
                <a:schemeClr val="dk1"/>
              </a:solidFill>
            </a:endParaRPr>
          </a:p>
          <a:p>
            <a:pPr indent="0" lvl="0" marL="0" rtl="0" algn="l">
              <a:spcBef>
                <a:spcPts val="0"/>
              </a:spcBef>
              <a:spcAft>
                <a:spcPts val="0"/>
              </a:spcAft>
              <a:buNone/>
            </a:pPr>
            <a:r>
              <a:t/>
            </a:r>
            <a:endParaRPr sz="4800">
              <a:solidFill>
                <a:schemeClr val="dk1"/>
              </a:solidFill>
            </a:endParaRPr>
          </a:p>
          <a:p>
            <a:pPr indent="0" lvl="0" marL="0" rtl="0" algn="l">
              <a:spcBef>
                <a:spcPts val="0"/>
              </a:spcBef>
              <a:spcAft>
                <a:spcPts val="0"/>
              </a:spcAft>
              <a:buNone/>
            </a:pPr>
            <a:r>
              <a:rPr lang="en" sz="3911">
                <a:solidFill>
                  <a:schemeClr val="lt1"/>
                </a:solidFill>
              </a:rPr>
              <a:t>AT-size and FT-size</a:t>
            </a:r>
            <a:endParaRPr sz="3911">
              <a:solidFill>
                <a:schemeClr val="lt1"/>
              </a:solidFill>
            </a:endParaRPr>
          </a:p>
          <a:p>
            <a:pPr indent="0" lvl="0" marL="0" rtl="0" algn="l">
              <a:spcBef>
                <a:spcPts val="0"/>
              </a:spcBef>
              <a:spcAft>
                <a:spcPts val="0"/>
              </a:spcAft>
              <a:buNone/>
            </a:pPr>
            <a:r>
              <a:t/>
            </a:r>
            <a:endParaRPr sz="3911">
              <a:solidFill>
                <a:schemeClr val="lt1"/>
              </a:solidFill>
            </a:endParaRPr>
          </a:p>
        </p:txBody>
      </p:sp>
      <p:sp>
        <p:nvSpPr>
          <p:cNvPr id="176" name="Google Shape;176;p28"/>
          <p:cNvSpPr txBox="1"/>
          <p:nvPr/>
        </p:nvSpPr>
        <p:spPr>
          <a:xfrm>
            <a:off x="730000" y="2486050"/>
            <a:ext cx="322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solidFill>
                <a:schemeClr val="lt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Default Accumulation table size - 64</a:t>
            </a:r>
            <a:endParaRPr>
              <a:solidFill>
                <a:srgbClr val="FF0000"/>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solidFill>
                  <a:schemeClr val="lt1"/>
                </a:solidFill>
                <a:latin typeface="Raleway"/>
                <a:ea typeface="Raleway"/>
                <a:cs typeface="Raleway"/>
                <a:sym typeface="Raleway"/>
              </a:rPr>
              <a:t>Default Filter Table size - 128</a:t>
            </a:r>
            <a:endParaRPr b="1">
              <a:solidFill>
                <a:schemeClr val="lt1"/>
              </a:solidFill>
              <a:latin typeface="Raleway"/>
              <a:ea typeface="Raleway"/>
              <a:cs typeface="Raleway"/>
              <a:sym typeface="Raleway"/>
            </a:endParaRPr>
          </a:p>
        </p:txBody>
      </p:sp>
      <p:pic>
        <p:nvPicPr>
          <p:cNvPr id="177" name="Google Shape;177;p28" title="Chart"/>
          <p:cNvPicPr preferRelativeResize="0"/>
          <p:nvPr/>
        </p:nvPicPr>
        <p:blipFill>
          <a:blip r:embed="rId3">
            <a:alphaModFix/>
          </a:blip>
          <a:stretch>
            <a:fillRect/>
          </a:stretch>
        </p:blipFill>
        <p:spPr>
          <a:xfrm>
            <a:off x="4570475" y="1345350"/>
            <a:ext cx="4573524" cy="287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30000" y="1392150"/>
            <a:ext cx="3805800" cy="79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sz="4800">
              <a:solidFill>
                <a:schemeClr val="dk1"/>
              </a:solidFill>
            </a:endParaRPr>
          </a:p>
          <a:p>
            <a:pPr indent="0" lvl="0" marL="0" rtl="0" algn="l">
              <a:spcBef>
                <a:spcPts val="0"/>
              </a:spcBef>
              <a:spcAft>
                <a:spcPts val="0"/>
              </a:spcAft>
              <a:buNone/>
            </a:pPr>
            <a:r>
              <a:t/>
            </a:r>
            <a:endParaRPr sz="4800">
              <a:solidFill>
                <a:schemeClr val="dk1"/>
              </a:solidFill>
            </a:endParaRPr>
          </a:p>
          <a:p>
            <a:pPr indent="0" lvl="0" marL="0" rtl="0" algn="l">
              <a:spcBef>
                <a:spcPts val="0"/>
              </a:spcBef>
              <a:spcAft>
                <a:spcPts val="0"/>
              </a:spcAft>
              <a:buNone/>
            </a:pPr>
            <a:r>
              <a:t/>
            </a:r>
            <a:endParaRPr sz="3911">
              <a:solidFill>
                <a:schemeClr val="lt1"/>
              </a:solidFill>
            </a:endParaRPr>
          </a:p>
          <a:p>
            <a:pPr indent="0" lvl="0" marL="0" rtl="0" algn="l">
              <a:spcBef>
                <a:spcPts val="0"/>
              </a:spcBef>
              <a:spcAft>
                <a:spcPts val="0"/>
              </a:spcAft>
              <a:buClr>
                <a:schemeClr val="dk1"/>
              </a:buClr>
              <a:buSzPts val="990"/>
              <a:buFont typeface="Arial"/>
              <a:buNone/>
            </a:pPr>
            <a:r>
              <a:rPr lang="en" sz="4800">
                <a:solidFill>
                  <a:schemeClr val="lt1"/>
                </a:solidFill>
              </a:rPr>
              <a:t>L1D &amp; L2C Thresh</a:t>
            </a:r>
            <a:endParaRPr sz="3911">
              <a:solidFill>
                <a:schemeClr val="lt1"/>
              </a:solidFill>
            </a:endParaRPr>
          </a:p>
        </p:txBody>
      </p:sp>
      <p:sp>
        <p:nvSpPr>
          <p:cNvPr id="183" name="Google Shape;183;p29"/>
          <p:cNvSpPr txBox="1"/>
          <p:nvPr/>
        </p:nvSpPr>
        <p:spPr>
          <a:xfrm>
            <a:off x="730000" y="2571750"/>
            <a:ext cx="3225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D</a:t>
            </a:r>
            <a:r>
              <a:rPr lang="en">
                <a:solidFill>
                  <a:schemeClr val="lt1"/>
                </a:solidFill>
                <a:latin typeface="Open Sans"/>
                <a:ea typeface="Open Sans"/>
                <a:cs typeface="Open Sans"/>
                <a:sym typeface="Open Sans"/>
              </a:rPr>
              <a:t>efault L1D  threshold - 0.75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Default L2C threshold - 0.25</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184" name="Google Shape;184;p29" title="Chart"/>
          <p:cNvPicPr preferRelativeResize="0"/>
          <p:nvPr/>
        </p:nvPicPr>
        <p:blipFill>
          <a:blip r:embed="rId3">
            <a:alphaModFix/>
          </a:blip>
          <a:stretch>
            <a:fillRect/>
          </a:stretch>
        </p:blipFill>
        <p:spPr>
          <a:xfrm>
            <a:off x="4569051" y="1307475"/>
            <a:ext cx="4574949" cy="2828851"/>
          </a:xfrm>
          <a:prstGeom prst="rect">
            <a:avLst/>
          </a:prstGeom>
          <a:noFill/>
          <a:ln>
            <a:noFill/>
          </a:ln>
        </p:spPr>
      </p:pic>
      <p:sp>
        <p:nvSpPr>
          <p:cNvPr id="185" name="Google Shape;185;p29"/>
          <p:cNvSpPr txBox="1"/>
          <p:nvPr/>
        </p:nvSpPr>
        <p:spPr>
          <a:xfrm>
            <a:off x="4758900" y="4136325"/>
            <a:ext cx="4453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a:solidFill>
                  <a:schemeClr val="dk1"/>
                </a:solidFill>
                <a:latin typeface="Open Sans"/>
                <a:ea typeface="Open Sans"/>
                <a:cs typeface="Open Sans"/>
                <a:sym typeface="Open Sans"/>
              </a:rPr>
              <a:t>Decrease in threshold → </a:t>
            </a:r>
            <a:endParaRPr b="1" i="1">
              <a:solidFill>
                <a:schemeClr val="dk1"/>
              </a:solidFill>
              <a:latin typeface="Open Sans"/>
              <a:ea typeface="Open Sans"/>
              <a:cs typeface="Open Sans"/>
              <a:sym typeface="Open Sans"/>
            </a:endParaRPr>
          </a:p>
          <a:p>
            <a:pPr indent="0" lvl="0" marL="0" rtl="0" algn="l">
              <a:spcBef>
                <a:spcPts val="0"/>
              </a:spcBef>
              <a:spcAft>
                <a:spcPts val="0"/>
              </a:spcAft>
              <a:buNone/>
            </a:pPr>
            <a:r>
              <a:rPr b="1" i="1" lang="en" sz="1200">
                <a:solidFill>
                  <a:schemeClr val="dk1"/>
                </a:solidFill>
                <a:latin typeface="Open Sans"/>
                <a:ea typeface="Open Sans"/>
                <a:cs typeface="Open Sans"/>
                <a:sym typeface="Open Sans"/>
              </a:rPr>
              <a:t>Prefetches increase but relevance decreases: opposing effects</a:t>
            </a:r>
            <a:endParaRPr b="1" i="1">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89" name="Shape 189"/>
        <p:cNvGrpSpPr/>
        <p:nvPr/>
      </p:nvGrpSpPr>
      <p:grpSpPr>
        <a:xfrm>
          <a:off x="0" y="0"/>
          <a:ext cx="0" cy="0"/>
          <a:chOff x="0" y="0"/>
          <a:chExt cx="0" cy="0"/>
        </a:xfrm>
      </p:grpSpPr>
      <p:sp>
        <p:nvSpPr>
          <p:cNvPr id="190" name="Google Shape;190;p30"/>
          <p:cNvSpPr txBox="1"/>
          <p:nvPr/>
        </p:nvSpPr>
        <p:spPr>
          <a:xfrm>
            <a:off x="6378625" y="1888425"/>
            <a:ext cx="282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1" name="Google Shape;191;p30"/>
          <p:cNvSpPr txBox="1"/>
          <p:nvPr>
            <p:ph type="title"/>
          </p:nvPr>
        </p:nvSpPr>
        <p:spPr>
          <a:xfrm>
            <a:off x="-106225" y="-46675"/>
            <a:ext cx="8520600" cy="3268500"/>
          </a:xfrm>
          <a:prstGeom prst="rect">
            <a:avLst/>
          </a:prstGeom>
        </p:spPr>
        <p:txBody>
          <a:bodyPr anchorCtr="0" anchor="b" bIns="91425" lIns="91425" spcFirstLastPara="1" rIns="91425" wrap="square" tIns="91425">
            <a:normAutofit fontScale="90000"/>
          </a:bodyPr>
          <a:lstStyle/>
          <a:p>
            <a:pPr indent="457200" lvl="0" marL="914400" rtl="0" algn="l">
              <a:spcBef>
                <a:spcPts val="0"/>
              </a:spcBef>
              <a:spcAft>
                <a:spcPts val="0"/>
              </a:spcAft>
              <a:buNone/>
            </a:pPr>
            <a:r>
              <a:t/>
            </a:r>
            <a:endParaRPr/>
          </a:p>
          <a:p>
            <a:pPr indent="0" lvl="0" marL="0" rtl="0" algn="l">
              <a:spcBef>
                <a:spcPts val="0"/>
              </a:spcBef>
              <a:spcAft>
                <a:spcPts val="0"/>
              </a:spcAft>
              <a:buNone/>
            </a:pPr>
            <a:r>
              <a:rPr lang="en"/>
              <a:t>     We tried few more…</a:t>
            </a:r>
            <a:endParaRPr/>
          </a:p>
          <a:p>
            <a:pPr indent="457200" lvl="0" marL="914400" rtl="0" algn="l">
              <a:spcBef>
                <a:spcPts val="0"/>
              </a:spcBef>
              <a:spcAft>
                <a:spcPts val="0"/>
              </a:spcAft>
              <a:buNone/>
            </a:pPr>
            <a:r>
              <a:t/>
            </a:r>
            <a:endParaRPr/>
          </a:p>
          <a:p>
            <a:pPr indent="0" lvl="0" marL="0" rtl="0" algn="l">
              <a:spcBef>
                <a:spcPts val="0"/>
              </a:spcBef>
              <a:spcAft>
                <a:spcPts val="0"/>
              </a:spcAft>
              <a:buNone/>
            </a:pPr>
            <a:r>
              <a:rPr lang="en"/>
              <a:t>     </a:t>
            </a:r>
            <a:r>
              <a:rPr lang="en"/>
              <a:t>None of them actually worked :(</a:t>
            </a:r>
            <a:endParaRPr/>
          </a:p>
          <a:p>
            <a:pPr indent="457200" lvl="0" marL="914400" rtl="0" algn="l">
              <a:spcBef>
                <a:spcPts val="0"/>
              </a:spcBef>
              <a:spcAft>
                <a:spcPts val="0"/>
              </a:spcAft>
              <a:buNone/>
            </a:pPr>
            <a:r>
              <a:t/>
            </a:r>
            <a:endParaRPr/>
          </a:p>
          <a:p>
            <a:pPr indent="0" lvl="0" marL="0" rtl="0" algn="l">
              <a:spcBef>
                <a:spcPts val="0"/>
              </a:spcBef>
              <a:spcAft>
                <a:spcPts val="0"/>
              </a:spcAft>
              <a:buNone/>
            </a:pPr>
            <a:r>
              <a:rPr lang="en"/>
              <a:t>     Let us try something new…..</a:t>
            </a:r>
            <a:endParaRPr/>
          </a:p>
        </p:txBody>
      </p:sp>
      <p:pic>
        <p:nvPicPr>
          <p:cNvPr id="192" name="Google Shape;192;p30"/>
          <p:cNvPicPr preferRelativeResize="0"/>
          <p:nvPr/>
        </p:nvPicPr>
        <p:blipFill>
          <a:blip r:embed="rId3">
            <a:alphaModFix/>
          </a:blip>
          <a:stretch>
            <a:fillRect/>
          </a:stretch>
        </p:blipFill>
        <p:spPr>
          <a:xfrm>
            <a:off x="5257700" y="2419075"/>
            <a:ext cx="3886299" cy="266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31"/>
          <p:cNvSpPr txBox="1"/>
          <p:nvPr>
            <p:ph idx="2" type="body"/>
          </p:nvPr>
        </p:nvSpPr>
        <p:spPr>
          <a:xfrm>
            <a:off x="5377825" y="4243375"/>
            <a:ext cx="3374400" cy="6216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98" name="Google Shape;198;p31"/>
          <p:cNvSpPr txBox="1"/>
          <p:nvPr>
            <p:ph type="title"/>
          </p:nvPr>
        </p:nvSpPr>
        <p:spPr>
          <a:xfrm>
            <a:off x="719275" y="1190075"/>
            <a:ext cx="3300900" cy="1687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200"/>
              <a:t>What if we change the Hash function?</a:t>
            </a:r>
            <a:endParaRPr/>
          </a:p>
        </p:txBody>
      </p:sp>
      <p:sp>
        <p:nvSpPr>
          <p:cNvPr id="199" name="Google Shape;199;p31"/>
          <p:cNvSpPr txBox="1"/>
          <p:nvPr/>
        </p:nvSpPr>
        <p:spPr>
          <a:xfrm>
            <a:off x="225975" y="3069875"/>
            <a:ext cx="44352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hash 1 - </a:t>
            </a:r>
            <a:r>
              <a:rPr lang="en" sz="1100" u="sng">
                <a:solidFill>
                  <a:srgbClr val="FFFF00"/>
                </a:solidFill>
                <a:latin typeface="Open Sans"/>
                <a:ea typeface="Open Sans"/>
                <a:cs typeface="Open Sans"/>
                <a:sym typeface="Open Sans"/>
                <a:hlinkClick r:id="rId3">
                  <a:extLst>
                    <a:ext uri="{A12FA001-AC4F-418D-AE19-62706E023703}">
                      <ahyp:hlinkClr val="tx"/>
                    </a:ext>
                  </a:extLst>
                </a:hlinkClick>
              </a:rPr>
              <a:t>https://stackoverflow.com/a/12996028</a:t>
            </a:r>
            <a:endParaRPr sz="1100">
              <a:solidFill>
                <a:srgbClr val="FFFF00"/>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hash 2 - </a:t>
            </a:r>
            <a:r>
              <a:rPr lang="en" sz="1050" u="sng">
                <a:solidFill>
                  <a:srgbClr val="FFFF00"/>
                </a:solidFill>
                <a:hlinkClick r:id="rId4">
                  <a:extLst>
                    <a:ext uri="{A12FA001-AC4F-418D-AE19-62706E023703}">
                      <ahyp:hlinkClr val="tx"/>
                    </a:ext>
                  </a:extLst>
                </a:hlinkClick>
              </a:rPr>
              <a:t>https://www.modernescpp.com/index.php/hash-functions</a:t>
            </a:r>
            <a:endParaRPr sz="1050" u="sng">
              <a:solidFill>
                <a:srgbClr val="FFFF00"/>
              </a:solidFill>
            </a:endParaRPr>
          </a:p>
          <a:p>
            <a:pPr indent="0" lvl="0" marL="0" rtl="0" algn="l">
              <a:spcBef>
                <a:spcPts val="0"/>
              </a:spcBef>
              <a:spcAft>
                <a:spcPts val="0"/>
              </a:spcAft>
              <a:buNone/>
            </a:pPr>
            <a:r>
              <a:t/>
            </a:r>
            <a:endParaRPr sz="1100">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hash 3 - </a:t>
            </a:r>
            <a:r>
              <a:rPr lang="en" sz="1100" u="sng">
                <a:solidFill>
                  <a:srgbClr val="FFFF00"/>
                </a:solidFill>
                <a:latin typeface="Open Sans"/>
                <a:ea typeface="Open Sans"/>
                <a:cs typeface="Open Sans"/>
                <a:sym typeface="Open Sans"/>
                <a:hlinkClick r:id="rId5">
                  <a:extLst>
                    <a:ext uri="{A12FA001-AC4F-418D-AE19-62706E023703}">
                      <ahyp:hlinkClr val="tx"/>
                    </a:ext>
                  </a:extLst>
                </a:hlinkClick>
              </a:rPr>
              <a:t>https://stackoverflow.com/a/57556517</a:t>
            </a:r>
            <a:endParaRPr sz="1100" u="sng">
              <a:solidFill>
                <a:srgbClr val="FFFF00"/>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00" name="Google Shape;200;p31" title="Chart"/>
          <p:cNvPicPr preferRelativeResize="0"/>
          <p:nvPr/>
        </p:nvPicPr>
        <p:blipFill>
          <a:blip r:embed="rId6">
            <a:alphaModFix/>
          </a:blip>
          <a:stretch>
            <a:fillRect/>
          </a:stretch>
        </p:blipFill>
        <p:spPr>
          <a:xfrm>
            <a:off x="4578050" y="469325"/>
            <a:ext cx="4566749" cy="2906099"/>
          </a:xfrm>
          <a:prstGeom prst="rect">
            <a:avLst/>
          </a:prstGeom>
          <a:noFill/>
          <a:ln>
            <a:noFill/>
          </a:ln>
        </p:spPr>
      </p:pic>
      <p:sp>
        <p:nvSpPr>
          <p:cNvPr id="201" name="Google Shape;201;p31"/>
          <p:cNvSpPr txBox="1"/>
          <p:nvPr/>
        </p:nvSpPr>
        <p:spPr>
          <a:xfrm>
            <a:off x="5078125" y="3545875"/>
            <a:ext cx="337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Default hash function outperforms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 </a:t>
            </a:r>
            <a:r>
              <a:rPr b="1" i="1" lang="en">
                <a:solidFill>
                  <a:schemeClr val="dk1"/>
                </a:solidFill>
                <a:latin typeface="Open Sans"/>
                <a:ea typeface="Open Sans"/>
                <a:cs typeface="Open Sans"/>
                <a:sym typeface="Open Sans"/>
              </a:rPr>
              <a:t>condenses info from entire key</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02" name="Google Shape;202;p31"/>
          <p:cNvSpPr txBox="1"/>
          <p:nvPr/>
        </p:nvSpPr>
        <p:spPr>
          <a:xfrm>
            <a:off x="5280325" y="169225"/>
            <a:ext cx="34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Raleway"/>
                <a:ea typeface="Raleway"/>
                <a:cs typeface="Raleway"/>
                <a:sym typeface="Raleway"/>
              </a:rPr>
              <a:t> </a:t>
            </a:r>
            <a:endParaRPr>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32"/>
          <p:cNvSpPr txBox="1"/>
          <p:nvPr>
            <p:ph type="title"/>
          </p:nvPr>
        </p:nvSpPr>
        <p:spPr>
          <a:xfrm>
            <a:off x="456700" y="1340375"/>
            <a:ext cx="3979500" cy="794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sz="4800">
              <a:solidFill>
                <a:schemeClr val="dk1"/>
              </a:solidFill>
            </a:endParaRPr>
          </a:p>
          <a:p>
            <a:pPr indent="0" lvl="0" marL="0" rtl="0" algn="l">
              <a:spcBef>
                <a:spcPts val="0"/>
              </a:spcBef>
              <a:spcAft>
                <a:spcPts val="0"/>
              </a:spcAft>
              <a:buNone/>
            </a:pPr>
            <a:r>
              <a:t/>
            </a:r>
            <a:endParaRPr sz="4800">
              <a:solidFill>
                <a:schemeClr val="dk1"/>
              </a:solidFill>
            </a:endParaRPr>
          </a:p>
          <a:p>
            <a:pPr indent="0" lvl="0" marL="0" rtl="0" algn="l">
              <a:spcBef>
                <a:spcPts val="0"/>
              </a:spcBef>
              <a:spcAft>
                <a:spcPts val="0"/>
              </a:spcAft>
              <a:buNone/>
            </a:pPr>
            <a:r>
              <a:t/>
            </a:r>
            <a:endParaRPr sz="3911">
              <a:solidFill>
                <a:schemeClr val="lt1"/>
              </a:solidFill>
            </a:endParaRPr>
          </a:p>
          <a:p>
            <a:pPr indent="0" lvl="0" marL="0" rtl="0" algn="l">
              <a:spcBef>
                <a:spcPts val="0"/>
              </a:spcBef>
              <a:spcAft>
                <a:spcPts val="0"/>
              </a:spcAft>
              <a:buNone/>
            </a:pPr>
            <a:r>
              <a:rPr lang="en" sz="4800">
                <a:solidFill>
                  <a:schemeClr val="lt1"/>
                </a:solidFill>
              </a:rPr>
              <a:t>Possible Short events </a:t>
            </a:r>
            <a:endParaRPr sz="3911">
              <a:solidFill>
                <a:schemeClr val="lt1"/>
              </a:solidFill>
            </a:endParaRPr>
          </a:p>
        </p:txBody>
      </p:sp>
      <p:sp>
        <p:nvSpPr>
          <p:cNvPr id="208" name="Google Shape;208;p32"/>
          <p:cNvSpPr txBox="1"/>
          <p:nvPr/>
        </p:nvSpPr>
        <p:spPr>
          <a:xfrm>
            <a:off x="309550" y="2351500"/>
            <a:ext cx="4026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Default indexing - PC+offset for short events</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Replaced with </a:t>
            </a:r>
            <a:endParaRPr>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PC</a:t>
            </a:r>
            <a:endParaRPr>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Address</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209" name="Google Shape;209;p32" title="Chart"/>
          <p:cNvPicPr preferRelativeResize="0"/>
          <p:nvPr/>
        </p:nvPicPr>
        <p:blipFill>
          <a:blip r:embed="rId3">
            <a:alphaModFix/>
          </a:blip>
          <a:stretch>
            <a:fillRect/>
          </a:stretch>
        </p:blipFill>
        <p:spPr>
          <a:xfrm>
            <a:off x="4573725" y="949025"/>
            <a:ext cx="4570275" cy="2825955"/>
          </a:xfrm>
          <a:prstGeom prst="rect">
            <a:avLst/>
          </a:prstGeom>
          <a:noFill/>
          <a:ln>
            <a:noFill/>
          </a:ln>
        </p:spPr>
      </p:pic>
      <p:sp>
        <p:nvSpPr>
          <p:cNvPr id="210" name="Google Shape;210;p32"/>
          <p:cNvSpPr txBox="1"/>
          <p:nvPr/>
        </p:nvSpPr>
        <p:spPr>
          <a:xfrm>
            <a:off x="4573763" y="3871825"/>
            <a:ext cx="4570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Open Sans"/>
                <a:ea typeface="Open Sans"/>
                <a:cs typeface="Open Sans"/>
                <a:sym typeface="Open Sans"/>
              </a:rPr>
              <a:t>PC indexing decreases accuracy, increases match probability </a:t>
            </a:r>
            <a:endParaRPr b="1" i="1" sz="12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i="1" lang="en" sz="1200">
                <a:solidFill>
                  <a:schemeClr val="dk1"/>
                </a:solidFill>
                <a:latin typeface="Open Sans"/>
                <a:ea typeface="Open Sans"/>
                <a:cs typeface="Open Sans"/>
                <a:sym typeface="Open Sans"/>
              </a:rPr>
              <a:t>Address</a:t>
            </a:r>
            <a:r>
              <a:rPr b="1" i="1" lang="en" sz="1200">
                <a:solidFill>
                  <a:schemeClr val="dk1"/>
                </a:solidFill>
                <a:latin typeface="Open Sans"/>
                <a:ea typeface="Open Sans"/>
                <a:cs typeface="Open Sans"/>
                <a:sym typeface="Open Sans"/>
              </a:rPr>
              <a:t> indexing decreases accuracy and match probability </a:t>
            </a:r>
            <a:endParaRPr b="1" i="1"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214" name="Shape 214"/>
        <p:cNvGrpSpPr/>
        <p:nvPr/>
      </p:nvGrpSpPr>
      <p:grpSpPr>
        <a:xfrm>
          <a:off x="0" y="0"/>
          <a:ext cx="0" cy="0"/>
          <a:chOff x="0" y="0"/>
          <a:chExt cx="0" cy="0"/>
        </a:xfrm>
      </p:grpSpPr>
      <p:sp>
        <p:nvSpPr>
          <p:cNvPr id="215" name="Google Shape;215;p33"/>
          <p:cNvSpPr txBox="1"/>
          <p:nvPr>
            <p:ph type="title"/>
          </p:nvPr>
        </p:nvSpPr>
        <p:spPr>
          <a:xfrm>
            <a:off x="191950" y="207200"/>
            <a:ext cx="5878800" cy="319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Failed Again……..  :(</a:t>
            </a:r>
            <a:endParaRPr/>
          </a:p>
          <a:p>
            <a:pPr indent="0" lvl="0" marL="0" rtl="0" algn="l">
              <a:spcBef>
                <a:spcPts val="0"/>
              </a:spcBef>
              <a:spcAft>
                <a:spcPts val="0"/>
              </a:spcAft>
              <a:buNone/>
            </a:pPr>
            <a:r>
              <a:rPr lang="en" sz="4400"/>
              <a:t>	</a:t>
            </a:r>
            <a:r>
              <a:rPr lang="en"/>
              <a:t>		</a:t>
            </a:r>
            <a:endParaRPr sz="2600"/>
          </a:p>
          <a:p>
            <a:pPr indent="0" lvl="0" marL="0" rtl="0" algn="l">
              <a:spcBef>
                <a:spcPts val="0"/>
              </a:spcBef>
              <a:spcAft>
                <a:spcPts val="0"/>
              </a:spcAft>
              <a:buClr>
                <a:schemeClr val="dk1"/>
              </a:buClr>
              <a:buSzPts val="1100"/>
              <a:buFont typeface="Arial"/>
              <a:buNone/>
            </a:pPr>
            <a:r>
              <a:rPr lang="en" sz="2600"/>
              <a:t>  </a:t>
            </a:r>
            <a:r>
              <a:rPr lang="en" sz="2900"/>
              <a:t>But we won’t give up :)</a:t>
            </a:r>
            <a:endParaRPr sz="2900"/>
          </a:p>
        </p:txBody>
      </p:sp>
      <p:pic>
        <p:nvPicPr>
          <p:cNvPr id="216" name="Google Shape;216;p33"/>
          <p:cNvPicPr preferRelativeResize="0"/>
          <p:nvPr/>
        </p:nvPicPr>
        <p:blipFill>
          <a:blip r:embed="rId3">
            <a:alphaModFix/>
          </a:blip>
          <a:stretch>
            <a:fillRect/>
          </a:stretch>
        </p:blipFill>
        <p:spPr>
          <a:xfrm>
            <a:off x="3265200" y="2048129"/>
            <a:ext cx="5878799" cy="3095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4"/>
          <p:cNvSpPr txBox="1"/>
          <p:nvPr>
            <p:ph type="title"/>
          </p:nvPr>
        </p:nvSpPr>
        <p:spPr>
          <a:xfrm>
            <a:off x="762150" y="1489475"/>
            <a:ext cx="3300900" cy="86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Bingo for L2C</a:t>
            </a:r>
            <a:r>
              <a:rPr lang="en"/>
              <a:t>……</a:t>
            </a:r>
            <a:r>
              <a:rPr lang="en"/>
              <a:t>.</a:t>
            </a:r>
            <a:endParaRPr sz="3000"/>
          </a:p>
        </p:txBody>
      </p:sp>
      <p:pic>
        <p:nvPicPr>
          <p:cNvPr id="222" name="Google Shape;222;p34" title="Chart"/>
          <p:cNvPicPr preferRelativeResize="0"/>
          <p:nvPr/>
        </p:nvPicPr>
        <p:blipFill>
          <a:blip r:embed="rId3">
            <a:alphaModFix/>
          </a:blip>
          <a:stretch>
            <a:fillRect/>
          </a:stretch>
        </p:blipFill>
        <p:spPr>
          <a:xfrm>
            <a:off x="4572850" y="878675"/>
            <a:ext cx="4571151" cy="2826501"/>
          </a:xfrm>
          <a:prstGeom prst="rect">
            <a:avLst/>
          </a:prstGeom>
          <a:noFill/>
          <a:ln>
            <a:noFill/>
          </a:ln>
        </p:spPr>
      </p:pic>
      <p:sp>
        <p:nvSpPr>
          <p:cNvPr id="223" name="Google Shape;223;p34"/>
          <p:cNvSpPr txBox="1"/>
          <p:nvPr/>
        </p:nvSpPr>
        <p:spPr>
          <a:xfrm>
            <a:off x="408900" y="2883800"/>
            <a:ext cx="37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L2C with Bingo </a:t>
            </a:r>
            <a:r>
              <a:rPr lang="en">
                <a:solidFill>
                  <a:schemeClr val="lt1"/>
                </a:solidFill>
                <a:latin typeface="Open Sans"/>
                <a:ea typeface="Open Sans"/>
                <a:cs typeface="Open Sans"/>
                <a:sym typeface="Open Sans"/>
              </a:rPr>
              <a:t>parameters</a:t>
            </a:r>
            <a:r>
              <a:rPr lang="en">
                <a:solidFill>
                  <a:schemeClr val="lt1"/>
                </a:solidFill>
                <a:latin typeface="Open Sans"/>
                <a:ea typeface="Open Sans"/>
                <a:cs typeface="Open Sans"/>
                <a:sym typeface="Open Sans"/>
              </a:rPr>
              <a:t> same as L1D</a:t>
            </a:r>
            <a:endParaRPr>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588525" y="1386750"/>
            <a:ext cx="7688400" cy="738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Insights: What and Why?</a:t>
            </a:r>
            <a:endParaRPr/>
          </a:p>
        </p:txBody>
      </p:sp>
      <p:sp>
        <p:nvSpPr>
          <p:cNvPr id="94" name="Google Shape;94;p17"/>
          <p:cNvSpPr txBox="1"/>
          <p:nvPr/>
        </p:nvSpPr>
        <p:spPr>
          <a:xfrm>
            <a:off x="353625" y="2636025"/>
            <a:ext cx="4864800" cy="2118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Exploits the similarity of access patterns among memory pages to prefetch</a:t>
            </a:r>
            <a:endParaRPr sz="1300">
              <a:solidFill>
                <a:schemeClr val="lt1"/>
              </a:solidFill>
              <a:latin typeface="Raleway"/>
              <a:ea typeface="Raleway"/>
              <a:cs typeface="Raleway"/>
              <a:sym typeface="Raleway"/>
            </a:endParaRPr>
          </a:p>
          <a:p>
            <a:pPr indent="0" lvl="0" marL="457200" rtl="0" algn="l">
              <a:lnSpc>
                <a:spcPct val="115000"/>
              </a:lnSpc>
              <a:spcBef>
                <a:spcPts val="1200"/>
              </a:spcBef>
              <a:spcAft>
                <a:spcPts val="0"/>
              </a:spcAft>
              <a:buNone/>
            </a:pPr>
            <a:r>
              <a:t/>
            </a:r>
            <a:endParaRPr sz="1300">
              <a:solidFill>
                <a:schemeClr val="lt1"/>
              </a:solidFill>
              <a:latin typeface="Raleway"/>
              <a:ea typeface="Raleway"/>
              <a:cs typeface="Raleway"/>
              <a:sym typeface="Raleway"/>
            </a:endParaRPr>
          </a:p>
          <a:p>
            <a:pPr indent="-311150" lvl="0" marL="457200" rtl="0" algn="l">
              <a:lnSpc>
                <a:spcPct val="115000"/>
              </a:lnSpc>
              <a:spcBef>
                <a:spcPts val="1200"/>
              </a:spcBef>
              <a:spcAft>
                <a:spcPts val="0"/>
              </a:spcAft>
              <a:buClr>
                <a:schemeClr val="lt1"/>
              </a:buClr>
              <a:buSzPts val="1300"/>
              <a:buFont typeface="Raleway"/>
              <a:buChar char="●"/>
            </a:pPr>
            <a:r>
              <a:rPr lang="en" sz="1300">
                <a:solidFill>
                  <a:schemeClr val="lt1"/>
                </a:solidFill>
                <a:latin typeface="Raleway"/>
                <a:ea typeface="Raleway"/>
                <a:cs typeface="Raleway"/>
                <a:sym typeface="Raleway"/>
              </a:rPr>
              <a:t>Associates them with both longer and shorter events</a:t>
            </a:r>
            <a:endParaRPr sz="1300">
              <a:solidFill>
                <a:schemeClr val="lt1"/>
              </a:solidFill>
              <a:latin typeface="Raleway"/>
              <a:ea typeface="Raleway"/>
              <a:cs typeface="Raleway"/>
              <a:sym typeface="Raleway"/>
            </a:endParaRPr>
          </a:p>
          <a:p>
            <a:pPr indent="0" lvl="0" marL="457200" rtl="0" algn="l">
              <a:lnSpc>
                <a:spcPct val="115000"/>
              </a:lnSpc>
              <a:spcBef>
                <a:spcPts val="1200"/>
              </a:spcBef>
              <a:spcAft>
                <a:spcPts val="0"/>
              </a:spcAft>
              <a:buNone/>
            </a:pPr>
            <a:r>
              <a:t/>
            </a:r>
            <a:endParaRPr sz="1200">
              <a:solidFill>
                <a:schemeClr val="lt1"/>
              </a:solidFill>
              <a:latin typeface="Raleway"/>
              <a:ea typeface="Raleway"/>
              <a:cs typeface="Raleway"/>
              <a:sym typeface="Raleway"/>
            </a:endParaRPr>
          </a:p>
          <a:p>
            <a:pPr indent="0" lvl="0" marL="457200" rtl="0" algn="l">
              <a:lnSpc>
                <a:spcPct val="115000"/>
              </a:lnSpc>
              <a:spcBef>
                <a:spcPts val="1200"/>
              </a:spcBef>
              <a:spcAft>
                <a:spcPts val="1200"/>
              </a:spcAft>
              <a:buNone/>
            </a:pPr>
            <a:r>
              <a:t/>
            </a:r>
            <a:endParaRPr sz="1200">
              <a:solidFill>
                <a:schemeClr val="lt1"/>
              </a:solidFill>
              <a:latin typeface="Raleway"/>
              <a:ea typeface="Raleway"/>
              <a:cs typeface="Raleway"/>
              <a:sym typeface="Raleway"/>
            </a:endParaRPr>
          </a:p>
        </p:txBody>
      </p:sp>
      <p:pic>
        <p:nvPicPr>
          <p:cNvPr id="95" name="Google Shape;95;p17"/>
          <p:cNvPicPr preferRelativeResize="0"/>
          <p:nvPr/>
        </p:nvPicPr>
        <p:blipFill>
          <a:blip r:embed="rId3">
            <a:alphaModFix/>
          </a:blip>
          <a:stretch>
            <a:fillRect/>
          </a:stretch>
        </p:blipFill>
        <p:spPr>
          <a:xfrm>
            <a:off x="5576400" y="301675"/>
            <a:ext cx="3071101" cy="4647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227" name="Shape 227"/>
        <p:cNvGrpSpPr/>
        <p:nvPr/>
      </p:nvGrpSpPr>
      <p:grpSpPr>
        <a:xfrm>
          <a:off x="0" y="0"/>
          <a:ext cx="0" cy="0"/>
          <a:chOff x="0" y="0"/>
          <a:chExt cx="0" cy="0"/>
        </a:xfrm>
      </p:grpSpPr>
      <p:sp>
        <p:nvSpPr>
          <p:cNvPr id="228" name="Google Shape;228;p35"/>
          <p:cNvSpPr txBox="1"/>
          <p:nvPr>
            <p:ph type="title"/>
          </p:nvPr>
        </p:nvSpPr>
        <p:spPr>
          <a:xfrm>
            <a:off x="2053400" y="547575"/>
            <a:ext cx="7021200" cy="67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Restart the number-game….</a:t>
            </a:r>
            <a:endParaRPr/>
          </a:p>
          <a:p>
            <a:pPr indent="0" lvl="0" marL="0" rtl="0" algn="l">
              <a:spcBef>
                <a:spcPts val="0"/>
              </a:spcBef>
              <a:spcAft>
                <a:spcPts val="0"/>
              </a:spcAft>
              <a:buNone/>
            </a:pPr>
            <a:r>
              <a:t/>
            </a:r>
            <a:endParaRPr/>
          </a:p>
        </p:txBody>
      </p:sp>
      <p:pic>
        <p:nvPicPr>
          <p:cNvPr id="229" name="Google Shape;229;p35"/>
          <p:cNvPicPr preferRelativeResize="0"/>
          <p:nvPr/>
        </p:nvPicPr>
        <p:blipFill>
          <a:blip r:embed="rId3">
            <a:alphaModFix/>
          </a:blip>
          <a:stretch>
            <a:fillRect/>
          </a:stretch>
        </p:blipFill>
        <p:spPr>
          <a:xfrm>
            <a:off x="1661600" y="1409575"/>
            <a:ext cx="6055926" cy="3350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36"/>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35" name="Google Shape;235;p36"/>
          <p:cNvSpPr txBox="1"/>
          <p:nvPr>
            <p:ph type="title"/>
          </p:nvPr>
        </p:nvSpPr>
        <p:spPr>
          <a:xfrm>
            <a:off x="747300" y="1400250"/>
            <a:ext cx="3256200" cy="690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L2C PHT Size</a:t>
            </a:r>
            <a:endParaRPr/>
          </a:p>
        </p:txBody>
      </p:sp>
      <p:sp>
        <p:nvSpPr>
          <p:cNvPr id="236" name="Google Shape;236;p36"/>
          <p:cNvSpPr txBox="1"/>
          <p:nvPr/>
        </p:nvSpPr>
        <p:spPr>
          <a:xfrm>
            <a:off x="1299550" y="199025"/>
            <a:ext cx="28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p:txBody>
      </p:sp>
      <p:pic>
        <p:nvPicPr>
          <p:cNvPr id="237" name="Google Shape;237;p36" title="Chart"/>
          <p:cNvPicPr preferRelativeResize="0"/>
          <p:nvPr/>
        </p:nvPicPr>
        <p:blipFill>
          <a:blip r:embed="rId3">
            <a:alphaModFix/>
          </a:blip>
          <a:stretch>
            <a:fillRect/>
          </a:stretch>
        </p:blipFill>
        <p:spPr>
          <a:xfrm>
            <a:off x="4581400" y="811475"/>
            <a:ext cx="4560051" cy="2889789"/>
          </a:xfrm>
          <a:prstGeom prst="rect">
            <a:avLst/>
          </a:prstGeom>
          <a:noFill/>
          <a:ln>
            <a:noFill/>
          </a:ln>
        </p:spPr>
      </p:pic>
      <p:sp>
        <p:nvSpPr>
          <p:cNvPr id="238" name="Google Shape;238;p36"/>
          <p:cNvSpPr txBox="1"/>
          <p:nvPr>
            <p:ph idx="1" type="subTitle"/>
          </p:nvPr>
        </p:nvSpPr>
        <p:spPr>
          <a:xfrm>
            <a:off x="375050" y="2571750"/>
            <a:ext cx="41361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Greater Pattern History Table(PHT) size for greater capacity </a:t>
            </a:r>
            <a:endParaRPr>
              <a:solidFill>
                <a:schemeClr val="lt1"/>
              </a:solidFill>
            </a:endParaRPr>
          </a:p>
        </p:txBody>
      </p:sp>
      <p:sp>
        <p:nvSpPr>
          <p:cNvPr id="239" name="Google Shape;239;p36"/>
          <p:cNvSpPr txBox="1"/>
          <p:nvPr/>
        </p:nvSpPr>
        <p:spPr>
          <a:xfrm>
            <a:off x="4898675" y="3810775"/>
            <a:ext cx="42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Open Sans"/>
                <a:ea typeface="Open Sans"/>
                <a:cs typeface="Open Sans"/>
                <a:sym typeface="Open Sans"/>
              </a:rPr>
              <a:t>Able to store more history</a:t>
            </a:r>
            <a:r>
              <a:rPr lang="en">
                <a:latin typeface="Open Sans"/>
                <a:ea typeface="Open Sans"/>
                <a:cs typeface="Open Sans"/>
                <a:sym typeface="Open Sans"/>
              </a:rPr>
              <a:t> - might increase IPC</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7"/>
          <p:cNvSpPr txBox="1"/>
          <p:nvPr>
            <p:ph type="title"/>
          </p:nvPr>
        </p:nvSpPr>
        <p:spPr>
          <a:xfrm>
            <a:off x="724950" y="1554325"/>
            <a:ext cx="3588300" cy="7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720"/>
              <a:t>L2C Index and tag bits</a:t>
            </a:r>
            <a:endParaRPr sz="3720"/>
          </a:p>
        </p:txBody>
      </p:sp>
      <p:sp>
        <p:nvSpPr>
          <p:cNvPr id="245" name="Google Shape;245;p37"/>
          <p:cNvSpPr txBox="1"/>
          <p:nvPr/>
        </p:nvSpPr>
        <p:spPr>
          <a:xfrm>
            <a:off x="1210600" y="305925"/>
            <a:ext cx="28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46" name="Google Shape;246;p37" title="Chart"/>
          <p:cNvPicPr preferRelativeResize="0"/>
          <p:nvPr/>
        </p:nvPicPr>
        <p:blipFill>
          <a:blip r:embed="rId3">
            <a:alphaModFix/>
          </a:blip>
          <a:stretch>
            <a:fillRect/>
          </a:stretch>
        </p:blipFill>
        <p:spPr>
          <a:xfrm>
            <a:off x="4576975" y="385911"/>
            <a:ext cx="4568901" cy="2764338"/>
          </a:xfrm>
          <a:prstGeom prst="rect">
            <a:avLst/>
          </a:prstGeom>
          <a:noFill/>
          <a:ln>
            <a:noFill/>
          </a:ln>
        </p:spPr>
      </p:pic>
      <p:sp>
        <p:nvSpPr>
          <p:cNvPr id="247" name="Google Shape;247;p37"/>
          <p:cNvSpPr txBox="1"/>
          <p:nvPr/>
        </p:nvSpPr>
        <p:spPr>
          <a:xfrm>
            <a:off x="792950" y="2818200"/>
            <a:ext cx="312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Greater number of bits for extracting more information</a:t>
            </a:r>
            <a:endParaRPr>
              <a:solidFill>
                <a:schemeClr val="lt1"/>
              </a:solidFill>
              <a:latin typeface="Open Sans"/>
              <a:ea typeface="Open Sans"/>
              <a:cs typeface="Open Sans"/>
              <a:sym typeface="Open Sans"/>
            </a:endParaRPr>
          </a:p>
        </p:txBody>
      </p:sp>
      <p:sp>
        <p:nvSpPr>
          <p:cNvPr id="248" name="Google Shape;248;p37"/>
          <p:cNvSpPr txBox="1"/>
          <p:nvPr/>
        </p:nvSpPr>
        <p:spPr>
          <a:xfrm>
            <a:off x="5267675" y="3680075"/>
            <a:ext cx="3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Open Sans"/>
                <a:ea typeface="Open Sans"/>
                <a:cs typeface="Open Sans"/>
                <a:sym typeface="Open Sans"/>
              </a:rPr>
              <a:t>More information →  better prefetches</a:t>
            </a:r>
            <a:endParaRPr b="1" i="1">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38"/>
          <p:cNvSpPr txBox="1"/>
          <p:nvPr>
            <p:ph type="title"/>
          </p:nvPr>
        </p:nvSpPr>
        <p:spPr>
          <a:xfrm>
            <a:off x="724950" y="1220275"/>
            <a:ext cx="3668400" cy="820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L2C Threshold in L2C prefetcher</a:t>
            </a:r>
            <a:endParaRPr/>
          </a:p>
        </p:txBody>
      </p:sp>
      <p:sp>
        <p:nvSpPr>
          <p:cNvPr id="254" name="Google Shape;254;p38"/>
          <p:cNvSpPr txBox="1"/>
          <p:nvPr/>
        </p:nvSpPr>
        <p:spPr>
          <a:xfrm>
            <a:off x="1210600" y="564875"/>
            <a:ext cx="28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55" name="Google Shape;255;p38" title="Chart"/>
          <p:cNvPicPr preferRelativeResize="0"/>
          <p:nvPr/>
        </p:nvPicPr>
        <p:blipFill>
          <a:blip r:embed="rId3">
            <a:alphaModFix/>
          </a:blip>
          <a:stretch>
            <a:fillRect/>
          </a:stretch>
        </p:blipFill>
        <p:spPr>
          <a:xfrm>
            <a:off x="4594725" y="490000"/>
            <a:ext cx="4549274" cy="2856502"/>
          </a:xfrm>
          <a:prstGeom prst="rect">
            <a:avLst/>
          </a:prstGeom>
          <a:noFill/>
          <a:ln>
            <a:noFill/>
          </a:ln>
        </p:spPr>
      </p:pic>
      <p:sp>
        <p:nvSpPr>
          <p:cNvPr id="256" name="Google Shape;256;p38"/>
          <p:cNvSpPr txBox="1"/>
          <p:nvPr/>
        </p:nvSpPr>
        <p:spPr>
          <a:xfrm>
            <a:off x="4594725" y="3744625"/>
            <a:ext cx="4691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Open Sans"/>
                <a:ea typeface="Open Sans"/>
                <a:cs typeface="Open Sans"/>
                <a:sym typeface="Open Sans"/>
              </a:rPr>
              <a:t>Decrease in threshold → </a:t>
            </a:r>
            <a:endParaRPr b="1" i="1">
              <a:latin typeface="Open Sans"/>
              <a:ea typeface="Open Sans"/>
              <a:cs typeface="Open Sans"/>
              <a:sym typeface="Open Sans"/>
            </a:endParaRPr>
          </a:p>
          <a:p>
            <a:pPr indent="0" lvl="0" marL="0" rtl="0" algn="l">
              <a:spcBef>
                <a:spcPts val="0"/>
              </a:spcBef>
              <a:spcAft>
                <a:spcPts val="0"/>
              </a:spcAft>
              <a:buNone/>
            </a:pPr>
            <a:r>
              <a:rPr b="1" i="1" lang="en" sz="1200">
                <a:latin typeface="Open Sans"/>
                <a:ea typeface="Open Sans"/>
                <a:cs typeface="Open Sans"/>
                <a:sym typeface="Open Sans"/>
              </a:rPr>
              <a:t>Prefetches increase but relevance decreases: opposing effects</a:t>
            </a:r>
            <a:endParaRPr b="1" i="1" sz="12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39"/>
          <p:cNvSpPr txBox="1"/>
          <p:nvPr>
            <p:ph type="title"/>
          </p:nvPr>
        </p:nvSpPr>
        <p:spPr>
          <a:xfrm>
            <a:off x="724950" y="1470500"/>
            <a:ext cx="3300900" cy="477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L1D and L2C ways</a:t>
            </a:r>
            <a:endParaRPr/>
          </a:p>
        </p:txBody>
      </p:sp>
      <p:pic>
        <p:nvPicPr>
          <p:cNvPr id="262" name="Google Shape;262;p39" title="Chart"/>
          <p:cNvPicPr preferRelativeResize="0"/>
          <p:nvPr/>
        </p:nvPicPr>
        <p:blipFill>
          <a:blip r:embed="rId3">
            <a:alphaModFix/>
          </a:blip>
          <a:stretch>
            <a:fillRect/>
          </a:stretch>
        </p:blipFill>
        <p:spPr>
          <a:xfrm>
            <a:off x="4586938" y="398200"/>
            <a:ext cx="4548977" cy="2776969"/>
          </a:xfrm>
          <a:prstGeom prst="rect">
            <a:avLst/>
          </a:prstGeom>
          <a:noFill/>
          <a:ln>
            <a:noFill/>
          </a:ln>
        </p:spPr>
      </p:pic>
      <p:sp>
        <p:nvSpPr>
          <p:cNvPr id="263" name="Google Shape;263;p39"/>
          <p:cNvSpPr txBox="1"/>
          <p:nvPr>
            <p:ph idx="1" type="subTitle"/>
          </p:nvPr>
        </p:nvSpPr>
        <p:spPr>
          <a:xfrm>
            <a:off x="724950" y="241617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lt1"/>
                </a:solidFill>
              </a:rPr>
              <a:t>Default PHT ways in L1D - 16</a:t>
            </a:r>
            <a:endParaRPr sz="1400">
              <a:solidFill>
                <a:schemeClr val="lt1"/>
              </a:solidFill>
            </a:endParaRPr>
          </a:p>
          <a:p>
            <a:pPr indent="0" lvl="0" marL="0" rtl="0" algn="l">
              <a:spcBef>
                <a:spcPts val="0"/>
              </a:spcBef>
              <a:spcAft>
                <a:spcPts val="0"/>
              </a:spcAft>
              <a:buNone/>
            </a:pPr>
            <a:r>
              <a:t/>
            </a:r>
            <a:endParaRPr sz="1400">
              <a:solidFill>
                <a:schemeClr val="lt1"/>
              </a:solidFill>
            </a:endParaRPr>
          </a:p>
        </p:txBody>
      </p:sp>
      <p:sp>
        <p:nvSpPr>
          <p:cNvPr id="264" name="Google Shape;264;p39"/>
          <p:cNvSpPr txBox="1"/>
          <p:nvPr/>
        </p:nvSpPr>
        <p:spPr>
          <a:xfrm>
            <a:off x="4958100" y="3615525"/>
            <a:ext cx="4185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latin typeface="Open Sans"/>
                <a:ea typeface="Open Sans"/>
                <a:cs typeface="Open Sans"/>
                <a:sym typeface="Open Sans"/>
              </a:rPr>
              <a:t>Increase in ways → </a:t>
            </a:r>
            <a:endParaRPr b="1" i="1" sz="1500">
              <a:latin typeface="Open Sans"/>
              <a:ea typeface="Open Sans"/>
              <a:cs typeface="Open Sans"/>
              <a:sym typeface="Open Sans"/>
            </a:endParaRPr>
          </a:p>
          <a:p>
            <a:pPr indent="0" lvl="0" marL="0" rtl="0" algn="l">
              <a:spcBef>
                <a:spcPts val="0"/>
              </a:spcBef>
              <a:spcAft>
                <a:spcPts val="0"/>
              </a:spcAft>
              <a:buNone/>
            </a:pPr>
            <a:r>
              <a:rPr b="1" i="1" lang="en" sz="1300">
                <a:latin typeface="Open Sans"/>
                <a:ea typeface="Open Sans"/>
                <a:cs typeface="Open Sans"/>
                <a:sym typeface="Open Sans"/>
              </a:rPr>
              <a:t>Match probability for longer events increase</a:t>
            </a:r>
            <a:r>
              <a:rPr b="1" i="1" lang="en">
                <a:latin typeface="Open Sans"/>
                <a:ea typeface="Open Sans"/>
                <a:cs typeface="Open Sans"/>
                <a:sym typeface="Open Sans"/>
              </a:rPr>
              <a:t> </a:t>
            </a:r>
            <a:endParaRPr b="1" i="1">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40"/>
          <p:cNvSpPr txBox="1"/>
          <p:nvPr>
            <p:ph type="title"/>
          </p:nvPr>
        </p:nvSpPr>
        <p:spPr>
          <a:xfrm>
            <a:off x="724950" y="254475"/>
            <a:ext cx="3300900" cy="1687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L1D and L2C Region Size</a:t>
            </a:r>
            <a:endParaRPr/>
          </a:p>
        </p:txBody>
      </p:sp>
      <p:sp>
        <p:nvSpPr>
          <p:cNvPr id="270" name="Google Shape;270;p40"/>
          <p:cNvSpPr txBox="1"/>
          <p:nvPr/>
        </p:nvSpPr>
        <p:spPr>
          <a:xfrm>
            <a:off x="1210600" y="188275"/>
            <a:ext cx="28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71" name="Google Shape;271;p40" title="Chart"/>
          <p:cNvPicPr preferRelativeResize="0"/>
          <p:nvPr/>
        </p:nvPicPr>
        <p:blipFill>
          <a:blip r:embed="rId3">
            <a:alphaModFix/>
          </a:blip>
          <a:stretch>
            <a:fillRect/>
          </a:stretch>
        </p:blipFill>
        <p:spPr>
          <a:xfrm>
            <a:off x="4590063" y="254475"/>
            <a:ext cx="4542711" cy="2805051"/>
          </a:xfrm>
          <a:prstGeom prst="rect">
            <a:avLst/>
          </a:prstGeom>
          <a:noFill/>
          <a:ln>
            <a:noFill/>
          </a:ln>
        </p:spPr>
      </p:pic>
      <p:sp>
        <p:nvSpPr>
          <p:cNvPr id="272" name="Google Shape;272;p40"/>
          <p:cNvSpPr txBox="1"/>
          <p:nvPr>
            <p:ph idx="1" type="subTitle"/>
          </p:nvPr>
        </p:nvSpPr>
        <p:spPr>
          <a:xfrm>
            <a:off x="0" y="2302725"/>
            <a:ext cx="47130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688"/>
              <a:buFont typeface="Arial"/>
              <a:buNone/>
            </a:pPr>
            <a:r>
              <a:rPr lang="en" sz="1400">
                <a:solidFill>
                  <a:schemeClr val="lt1"/>
                </a:solidFill>
              </a:rPr>
              <a:t>Default Region size for L1D - 2KB</a:t>
            </a:r>
            <a:endParaRPr sz="1400">
              <a:solidFill>
                <a:schemeClr val="lt1"/>
              </a:solidFill>
            </a:endParaRPr>
          </a:p>
          <a:p>
            <a:pPr indent="0" lvl="0" marL="0" rtl="0" algn="l">
              <a:spcBef>
                <a:spcPts val="0"/>
              </a:spcBef>
              <a:spcAft>
                <a:spcPts val="0"/>
              </a:spcAft>
              <a:buClr>
                <a:schemeClr val="dk1"/>
              </a:buClr>
              <a:buSzPts val="688"/>
              <a:buFont typeface="Arial"/>
              <a:buNone/>
            </a:pPr>
            <a:r>
              <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Large region size contributes to large pattern length</a:t>
            </a:r>
            <a:endParaRPr sz="1400">
              <a:solidFill>
                <a:schemeClr val="lt1"/>
              </a:solidFill>
            </a:endParaRPr>
          </a:p>
          <a:p>
            <a:pPr indent="0" lvl="0" marL="0" rtl="0" algn="l">
              <a:spcBef>
                <a:spcPts val="0"/>
              </a:spcBef>
              <a:spcAft>
                <a:spcPts val="0"/>
              </a:spcAft>
              <a:buClr>
                <a:schemeClr val="dk1"/>
              </a:buClr>
              <a:buSzPts val="688"/>
              <a:buFont typeface="Arial"/>
              <a:buNone/>
            </a:pPr>
            <a:r>
              <a:t/>
            </a:r>
            <a:endParaRPr sz="1400">
              <a:solidFill>
                <a:schemeClr val="lt1"/>
              </a:solidFill>
            </a:endParaRPr>
          </a:p>
          <a:p>
            <a:pPr indent="0" lvl="0" marL="0" rtl="0" algn="l">
              <a:spcBef>
                <a:spcPts val="0"/>
              </a:spcBef>
              <a:spcAft>
                <a:spcPts val="0"/>
              </a:spcAft>
              <a:buClr>
                <a:schemeClr val="dk1"/>
              </a:buClr>
              <a:buSzPts val="688"/>
              <a:buFont typeface="Arial"/>
              <a:buNone/>
            </a:pPr>
            <a:r>
              <a:t/>
            </a:r>
            <a:endParaRPr sz="1400">
              <a:solidFill>
                <a:schemeClr val="lt1"/>
              </a:solidFill>
            </a:endParaRPr>
          </a:p>
          <a:p>
            <a:pPr indent="0" lvl="0" marL="0" rtl="0" algn="l">
              <a:spcBef>
                <a:spcPts val="0"/>
              </a:spcBef>
              <a:spcAft>
                <a:spcPts val="0"/>
              </a:spcAft>
              <a:buClr>
                <a:schemeClr val="dk1"/>
              </a:buClr>
              <a:buSzPts val="688"/>
              <a:buFont typeface="Arial"/>
              <a:buNone/>
            </a:pPr>
            <a:r>
              <a:t/>
            </a:r>
            <a:endParaRPr sz="1400">
              <a:solidFill>
                <a:schemeClr val="lt1"/>
              </a:solidFill>
            </a:endParaRPr>
          </a:p>
          <a:p>
            <a:pPr indent="0" lvl="0" marL="0" rtl="0" algn="l">
              <a:spcBef>
                <a:spcPts val="0"/>
              </a:spcBef>
              <a:spcAft>
                <a:spcPts val="0"/>
              </a:spcAft>
              <a:buClr>
                <a:schemeClr val="dk1"/>
              </a:buClr>
              <a:buSzPts val="688"/>
              <a:buFont typeface="Arial"/>
              <a:buNone/>
            </a:pPr>
            <a:r>
              <a:t/>
            </a:r>
            <a:endParaRPr sz="1400">
              <a:solidFill>
                <a:schemeClr val="lt1"/>
              </a:solidFill>
            </a:endParaRPr>
          </a:p>
          <a:p>
            <a:pPr indent="0" lvl="0" marL="0" rtl="0" algn="l">
              <a:spcBef>
                <a:spcPts val="0"/>
              </a:spcBef>
              <a:spcAft>
                <a:spcPts val="0"/>
              </a:spcAft>
              <a:buSzPts val="688"/>
              <a:buNone/>
            </a:pPr>
            <a:r>
              <a:t/>
            </a:r>
            <a:endParaRPr sz="1400">
              <a:solidFill>
                <a:schemeClr val="lt1"/>
              </a:solidFill>
            </a:endParaRPr>
          </a:p>
        </p:txBody>
      </p:sp>
      <p:sp>
        <p:nvSpPr>
          <p:cNvPr id="273" name="Google Shape;273;p40"/>
          <p:cNvSpPr txBox="1"/>
          <p:nvPr/>
        </p:nvSpPr>
        <p:spPr>
          <a:xfrm>
            <a:off x="4590075" y="3546875"/>
            <a:ext cx="447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a:t>
            </a:r>
            <a:r>
              <a:rPr lang="en">
                <a:solidFill>
                  <a:schemeClr val="dk1"/>
                </a:solidFill>
                <a:latin typeface="Open Sans"/>
                <a:ea typeface="Open Sans"/>
                <a:cs typeface="Open Sans"/>
                <a:sym typeface="Open Sans"/>
              </a:rPr>
              <a:t>ncreasing pattern length →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b="1" i="1" lang="en">
                <a:solidFill>
                  <a:schemeClr val="dk1"/>
                </a:solidFill>
                <a:latin typeface="Open Sans"/>
                <a:ea typeface="Open Sans"/>
                <a:cs typeface="Open Sans"/>
                <a:sym typeface="Open Sans"/>
              </a:rPr>
              <a:t>prefetching time increases and number of useful prefetches increases</a:t>
            </a:r>
            <a:r>
              <a:rPr lang="en">
                <a:solidFill>
                  <a:schemeClr val="dk1"/>
                </a:solidFill>
                <a:latin typeface="Open Sans"/>
                <a:ea typeface="Open Sans"/>
                <a:cs typeface="Open Sans"/>
                <a:sym typeface="Open Sans"/>
              </a:rPr>
              <a:t> </a:t>
            </a:r>
            <a:r>
              <a:rPr b="1" i="1" lang="en">
                <a:solidFill>
                  <a:schemeClr val="dk1"/>
                </a:solidFill>
                <a:latin typeface="Open Sans"/>
                <a:ea typeface="Open Sans"/>
                <a:cs typeface="Open Sans"/>
                <a:sym typeface="Open Sans"/>
              </a:rPr>
              <a:t>- opposing factors</a:t>
            </a:r>
            <a:endParaRPr b="1" i="1">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277" name="Shape 277"/>
        <p:cNvGrpSpPr/>
        <p:nvPr/>
      </p:nvGrpSpPr>
      <p:grpSpPr>
        <a:xfrm>
          <a:off x="0" y="0"/>
          <a:ext cx="0" cy="0"/>
          <a:chOff x="0" y="0"/>
          <a:chExt cx="0" cy="0"/>
        </a:xfrm>
      </p:grpSpPr>
      <p:sp>
        <p:nvSpPr>
          <p:cNvPr id="278" name="Google Shape;278;p41"/>
          <p:cNvSpPr txBox="1"/>
          <p:nvPr>
            <p:ph type="title"/>
          </p:nvPr>
        </p:nvSpPr>
        <p:spPr>
          <a:xfrm>
            <a:off x="3537288" y="2016225"/>
            <a:ext cx="26781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79" name="Google Shape;279;p41"/>
          <p:cNvSpPr txBox="1"/>
          <p:nvPr/>
        </p:nvSpPr>
        <p:spPr>
          <a:xfrm>
            <a:off x="4875600" y="1328750"/>
            <a:ext cx="3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80" name="Google Shape;280;p41"/>
          <p:cNvPicPr preferRelativeResize="0"/>
          <p:nvPr/>
        </p:nvPicPr>
        <p:blipFill rotWithShape="1">
          <a:blip r:embed="rId3">
            <a:alphaModFix/>
          </a:blip>
          <a:srcRect b="30886" l="0" r="0" t="0"/>
          <a:stretch/>
        </p:blipFill>
        <p:spPr>
          <a:xfrm rot="320">
            <a:off x="112975" y="141123"/>
            <a:ext cx="3224700" cy="2221500"/>
          </a:xfrm>
          <a:prstGeom prst="flowChartAlternateProcess">
            <a:avLst/>
          </a:prstGeom>
          <a:noFill/>
          <a:ln>
            <a:noFill/>
          </a:ln>
        </p:spPr>
      </p:pic>
      <p:sp>
        <p:nvSpPr>
          <p:cNvPr id="281" name="Google Shape;281;p41"/>
          <p:cNvSpPr txBox="1"/>
          <p:nvPr>
            <p:ph idx="1" type="body"/>
          </p:nvPr>
        </p:nvSpPr>
        <p:spPr>
          <a:xfrm rot="-351">
            <a:off x="308523" y="672290"/>
            <a:ext cx="2941200" cy="15981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Tuning table sizes - AT, FT, PHT</a:t>
            </a:r>
            <a:endParaRPr/>
          </a:p>
          <a:p>
            <a:pPr indent="0" lvl="0" marL="0" rtl="0" algn="l">
              <a:spcBef>
                <a:spcPts val="1000"/>
              </a:spcBef>
              <a:spcAft>
                <a:spcPts val="0"/>
              </a:spcAft>
              <a:buNone/>
            </a:pPr>
            <a:r>
              <a:rPr lang="en"/>
              <a:t>No improvement on either increasing or decreasing table sizes</a:t>
            </a:r>
            <a:endParaRPr/>
          </a:p>
          <a:p>
            <a:pPr indent="0" lvl="0" marL="0" rtl="0" algn="l">
              <a:spcBef>
                <a:spcPts val="1000"/>
              </a:spcBef>
              <a:spcAft>
                <a:spcPts val="0"/>
              </a:spcAft>
              <a:buNone/>
            </a:pPr>
            <a:r>
              <a:rPr lang="en"/>
              <a:t>… default sizes are already optimal</a:t>
            </a:r>
            <a:endParaRPr/>
          </a:p>
          <a:p>
            <a:pPr indent="0" lvl="0" marL="0" rtl="0" algn="l">
              <a:spcBef>
                <a:spcPts val="1000"/>
              </a:spcBef>
              <a:spcAft>
                <a:spcPts val="1000"/>
              </a:spcAft>
              <a:buNone/>
            </a:pPr>
            <a:r>
              <a:t/>
            </a:r>
            <a:endParaRPr/>
          </a:p>
        </p:txBody>
      </p:sp>
      <p:pic>
        <p:nvPicPr>
          <p:cNvPr id="282" name="Google Shape;282;p41"/>
          <p:cNvPicPr preferRelativeResize="0"/>
          <p:nvPr/>
        </p:nvPicPr>
        <p:blipFill rotWithShape="1">
          <a:blip r:embed="rId3">
            <a:alphaModFix/>
          </a:blip>
          <a:srcRect b="30886" l="0" r="0" t="0"/>
          <a:stretch/>
        </p:blipFill>
        <p:spPr>
          <a:xfrm rot="320">
            <a:off x="5756450" y="141123"/>
            <a:ext cx="3224700" cy="2221500"/>
          </a:xfrm>
          <a:prstGeom prst="flowChartAlternateProcess">
            <a:avLst/>
          </a:prstGeom>
          <a:noFill/>
          <a:ln>
            <a:noFill/>
          </a:ln>
        </p:spPr>
      </p:pic>
      <p:sp>
        <p:nvSpPr>
          <p:cNvPr id="283" name="Google Shape;283;p41"/>
          <p:cNvSpPr txBox="1"/>
          <p:nvPr/>
        </p:nvSpPr>
        <p:spPr>
          <a:xfrm>
            <a:off x="6007950" y="590000"/>
            <a:ext cx="28293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Tuning L1D and L2C threshold</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Improves for some traces and  decreases for others</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a:t>
            </a:r>
            <a:r>
              <a:rPr lang="en" sz="1200">
                <a:latin typeface="Open Sans"/>
                <a:ea typeface="Open Sans"/>
                <a:cs typeface="Open Sans"/>
                <a:sym typeface="Open Sans"/>
              </a:rPr>
              <a:t>increased prefetches, decreased relevance</a:t>
            </a:r>
            <a:r>
              <a:rPr lang="en" sz="1200">
                <a:latin typeface="Open Sans"/>
                <a:ea typeface="Open Sans"/>
                <a:cs typeface="Open Sans"/>
                <a:sym typeface="Open Sans"/>
              </a:rPr>
              <a:t> opposing each other</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pic>
        <p:nvPicPr>
          <p:cNvPr id="284" name="Google Shape;284;p41"/>
          <p:cNvPicPr preferRelativeResize="0"/>
          <p:nvPr/>
        </p:nvPicPr>
        <p:blipFill rotWithShape="1">
          <a:blip r:embed="rId3">
            <a:alphaModFix/>
          </a:blip>
          <a:srcRect b="30886" l="0" r="0" t="0"/>
          <a:stretch/>
        </p:blipFill>
        <p:spPr>
          <a:xfrm rot="320">
            <a:off x="5810250" y="2766673"/>
            <a:ext cx="3224700" cy="2221500"/>
          </a:xfrm>
          <a:prstGeom prst="flowChartAlternateProcess">
            <a:avLst/>
          </a:prstGeom>
          <a:noFill/>
          <a:ln>
            <a:noFill/>
          </a:ln>
        </p:spPr>
      </p:pic>
      <p:sp>
        <p:nvSpPr>
          <p:cNvPr id="285" name="Google Shape;285;p41"/>
          <p:cNvSpPr txBox="1"/>
          <p:nvPr/>
        </p:nvSpPr>
        <p:spPr>
          <a:xfrm>
            <a:off x="6007950" y="3369425"/>
            <a:ext cx="3004500" cy="13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latin typeface="Open Sans"/>
                <a:ea typeface="Open Sans"/>
                <a:cs typeface="Open Sans"/>
                <a:sym typeface="Open Sans"/>
              </a:rPr>
              <a:t>Trying out different hash functions </a:t>
            </a:r>
            <a:endParaRPr sz="1250">
              <a:latin typeface="Open Sans"/>
              <a:ea typeface="Open Sans"/>
              <a:cs typeface="Open Sans"/>
              <a:sym typeface="Open Sans"/>
            </a:endParaRPr>
          </a:p>
          <a:p>
            <a:pPr indent="0" lvl="0" marL="0" rtl="0" algn="l">
              <a:spcBef>
                <a:spcPts val="0"/>
              </a:spcBef>
              <a:spcAft>
                <a:spcPts val="0"/>
              </a:spcAft>
              <a:buNone/>
            </a:pPr>
            <a:r>
              <a:t/>
            </a:r>
            <a:endParaRPr sz="1250">
              <a:latin typeface="Open Sans"/>
              <a:ea typeface="Open Sans"/>
              <a:cs typeface="Open Sans"/>
              <a:sym typeface="Open Sans"/>
            </a:endParaRPr>
          </a:p>
          <a:p>
            <a:pPr indent="0" lvl="0" marL="0" rtl="0" algn="l">
              <a:spcBef>
                <a:spcPts val="0"/>
              </a:spcBef>
              <a:spcAft>
                <a:spcPts val="0"/>
              </a:spcAft>
              <a:buNone/>
            </a:pPr>
            <a:r>
              <a:rPr lang="en" sz="1250">
                <a:latin typeface="Open Sans"/>
                <a:ea typeface="Open Sans"/>
                <a:cs typeface="Open Sans"/>
                <a:sym typeface="Open Sans"/>
              </a:rPr>
              <a:t>No improvement </a:t>
            </a:r>
            <a:endParaRPr sz="1250">
              <a:latin typeface="Open Sans"/>
              <a:ea typeface="Open Sans"/>
              <a:cs typeface="Open Sans"/>
              <a:sym typeface="Open Sans"/>
            </a:endParaRPr>
          </a:p>
          <a:p>
            <a:pPr indent="0" lvl="0" marL="0" rtl="0" algn="l">
              <a:spcBef>
                <a:spcPts val="0"/>
              </a:spcBef>
              <a:spcAft>
                <a:spcPts val="0"/>
              </a:spcAft>
              <a:buNone/>
            </a:pPr>
            <a:r>
              <a:t/>
            </a:r>
            <a:endParaRPr sz="1250">
              <a:latin typeface="Open Sans"/>
              <a:ea typeface="Open Sans"/>
              <a:cs typeface="Open Sans"/>
              <a:sym typeface="Open Sans"/>
            </a:endParaRPr>
          </a:p>
          <a:p>
            <a:pPr indent="0" lvl="0" marL="0" rtl="0" algn="l">
              <a:spcBef>
                <a:spcPts val="0"/>
              </a:spcBef>
              <a:spcAft>
                <a:spcPts val="0"/>
              </a:spcAft>
              <a:buNone/>
            </a:pPr>
            <a:r>
              <a:rPr lang="en" sz="1250">
                <a:latin typeface="Open Sans"/>
                <a:ea typeface="Open Sans"/>
                <a:cs typeface="Open Sans"/>
                <a:sym typeface="Open Sans"/>
              </a:rPr>
              <a:t>… default hashing might be optimal</a:t>
            </a:r>
            <a:endParaRPr sz="125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86" name="Google Shape;286;p41"/>
          <p:cNvPicPr preferRelativeResize="0"/>
          <p:nvPr/>
        </p:nvPicPr>
        <p:blipFill rotWithShape="1">
          <a:blip r:embed="rId3">
            <a:alphaModFix/>
          </a:blip>
          <a:srcRect b="30886" l="0" r="0" t="0"/>
          <a:stretch/>
        </p:blipFill>
        <p:spPr>
          <a:xfrm rot="320">
            <a:off x="166775" y="2722548"/>
            <a:ext cx="3224700" cy="2221500"/>
          </a:xfrm>
          <a:prstGeom prst="flowChartAlternateProcess">
            <a:avLst/>
          </a:prstGeom>
          <a:noFill/>
          <a:ln>
            <a:noFill/>
          </a:ln>
        </p:spPr>
      </p:pic>
      <p:sp>
        <p:nvSpPr>
          <p:cNvPr id="287" name="Google Shape;287;p41"/>
          <p:cNvSpPr txBox="1"/>
          <p:nvPr/>
        </p:nvSpPr>
        <p:spPr>
          <a:xfrm>
            <a:off x="420425" y="3369425"/>
            <a:ext cx="2829300" cy="15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latin typeface="Open Sans"/>
                <a:ea typeface="Open Sans"/>
                <a:cs typeface="Open Sans"/>
                <a:sym typeface="Open Sans"/>
              </a:rPr>
              <a:t>Exploring different short events</a:t>
            </a:r>
            <a:endParaRPr sz="1250">
              <a:latin typeface="Open Sans"/>
              <a:ea typeface="Open Sans"/>
              <a:cs typeface="Open Sans"/>
              <a:sym typeface="Open Sans"/>
            </a:endParaRPr>
          </a:p>
          <a:p>
            <a:pPr indent="0" lvl="0" marL="0" rtl="0" algn="l">
              <a:spcBef>
                <a:spcPts val="0"/>
              </a:spcBef>
              <a:spcAft>
                <a:spcPts val="0"/>
              </a:spcAft>
              <a:buNone/>
            </a:pPr>
            <a:r>
              <a:t/>
            </a:r>
            <a:endParaRPr sz="1250">
              <a:latin typeface="Open Sans"/>
              <a:ea typeface="Open Sans"/>
              <a:cs typeface="Open Sans"/>
              <a:sym typeface="Open Sans"/>
            </a:endParaRPr>
          </a:p>
          <a:p>
            <a:pPr indent="0" lvl="0" marL="0" rtl="0" algn="l">
              <a:spcBef>
                <a:spcPts val="0"/>
              </a:spcBef>
              <a:spcAft>
                <a:spcPts val="0"/>
              </a:spcAft>
              <a:buNone/>
            </a:pPr>
            <a:r>
              <a:rPr lang="en" sz="1250">
                <a:latin typeface="Open Sans"/>
                <a:ea typeface="Open Sans"/>
                <a:cs typeface="Open Sans"/>
                <a:sym typeface="Open Sans"/>
              </a:rPr>
              <a:t>No improvement</a:t>
            </a:r>
            <a:endParaRPr sz="1250">
              <a:latin typeface="Open Sans"/>
              <a:ea typeface="Open Sans"/>
              <a:cs typeface="Open Sans"/>
              <a:sym typeface="Open Sans"/>
            </a:endParaRPr>
          </a:p>
          <a:p>
            <a:pPr indent="0" lvl="0" marL="0" rtl="0" algn="l">
              <a:spcBef>
                <a:spcPts val="0"/>
              </a:spcBef>
              <a:spcAft>
                <a:spcPts val="0"/>
              </a:spcAft>
              <a:buNone/>
            </a:pPr>
            <a:r>
              <a:t/>
            </a:r>
            <a:endParaRPr sz="1250">
              <a:latin typeface="Open Sans"/>
              <a:ea typeface="Open Sans"/>
              <a:cs typeface="Open Sans"/>
              <a:sym typeface="Open Sans"/>
            </a:endParaRPr>
          </a:p>
          <a:p>
            <a:pPr indent="0" lvl="0" marL="0" rtl="0" algn="l">
              <a:spcBef>
                <a:spcPts val="0"/>
              </a:spcBef>
              <a:spcAft>
                <a:spcPts val="0"/>
              </a:spcAft>
              <a:buNone/>
            </a:pPr>
            <a:r>
              <a:rPr lang="en" sz="1250">
                <a:latin typeface="Open Sans"/>
                <a:ea typeface="Open Sans"/>
                <a:cs typeface="Open Sans"/>
                <a:sym typeface="Open Sans"/>
              </a:rPr>
              <a:t>… PC + offset might be optimal </a:t>
            </a:r>
            <a:endParaRPr sz="125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88" name="Google Shape;288;p41"/>
          <p:cNvPicPr preferRelativeResize="0"/>
          <p:nvPr/>
        </p:nvPicPr>
        <p:blipFill>
          <a:blip r:embed="rId4">
            <a:alphaModFix/>
          </a:blip>
          <a:stretch>
            <a:fillRect/>
          </a:stretch>
        </p:blipFill>
        <p:spPr>
          <a:xfrm>
            <a:off x="3599774" y="2722400"/>
            <a:ext cx="2058127" cy="1157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292" name="Shape 292"/>
        <p:cNvGrpSpPr/>
        <p:nvPr/>
      </p:nvGrpSpPr>
      <p:grpSpPr>
        <a:xfrm>
          <a:off x="0" y="0"/>
          <a:ext cx="0" cy="0"/>
          <a:chOff x="0" y="0"/>
          <a:chExt cx="0" cy="0"/>
        </a:xfrm>
      </p:grpSpPr>
      <p:sp>
        <p:nvSpPr>
          <p:cNvPr id="293" name="Google Shape;293;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Conclusions[2] → Extending Bingo to L2C</a:t>
            </a:r>
            <a:endParaRPr/>
          </a:p>
        </p:txBody>
      </p:sp>
      <p:sp>
        <p:nvSpPr>
          <p:cNvPr id="294" name="Google Shape;294;p42"/>
          <p:cNvSpPr txBox="1"/>
          <p:nvPr>
            <p:ph idx="1" type="body"/>
          </p:nvPr>
        </p:nvSpPr>
        <p:spPr>
          <a:xfrm>
            <a:off x="311700" y="1237650"/>
            <a:ext cx="8520600" cy="3354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Played with </a:t>
            </a:r>
            <a:r>
              <a:rPr lang="en"/>
              <a:t> PHT size, </a:t>
            </a:r>
            <a:r>
              <a:rPr lang="en"/>
              <a:t>Index and Tag bits, number of  ways and region size </a:t>
            </a:r>
            <a:endParaRPr/>
          </a:p>
          <a:p>
            <a:pPr indent="0" lvl="0" marL="0" rtl="0" algn="l">
              <a:spcBef>
                <a:spcPts val="1000"/>
              </a:spcBef>
              <a:spcAft>
                <a:spcPts val="0"/>
              </a:spcAft>
              <a:buNone/>
            </a:pPr>
            <a:r>
              <a:t/>
            </a:r>
            <a:endParaRPr/>
          </a:p>
          <a:p>
            <a:pPr indent="0" lvl="0" marL="457200" rtl="0" algn="l">
              <a:lnSpc>
                <a:spcPct val="150000"/>
              </a:lnSpc>
              <a:spcBef>
                <a:spcPts val="1000"/>
              </a:spcBef>
              <a:spcAft>
                <a:spcPts val="0"/>
              </a:spcAft>
              <a:buNone/>
            </a:pPr>
            <a:r>
              <a:rPr lang="en"/>
              <a:t>On an average, best improvement obtained for </a:t>
            </a:r>
            <a:endParaRPr/>
          </a:p>
          <a:p>
            <a:pPr indent="-317500" lvl="1" marL="914400" rtl="0" algn="l">
              <a:lnSpc>
                <a:spcPct val="150000"/>
              </a:lnSpc>
              <a:spcBef>
                <a:spcPts val="1000"/>
              </a:spcBef>
              <a:spcAft>
                <a:spcPts val="0"/>
              </a:spcAft>
              <a:buSzPts val="1400"/>
              <a:buChar char="○"/>
            </a:pPr>
            <a:r>
              <a:rPr lang="en"/>
              <a:t>PHT size = 16K, Num ways = 32 &amp; remaining same as L1D</a:t>
            </a:r>
            <a:endParaRPr/>
          </a:p>
          <a:p>
            <a:pPr indent="0" lvl="0" marL="0" rtl="0" algn="l">
              <a:spcBef>
                <a:spcPts val="1000"/>
              </a:spcBef>
              <a:spcAft>
                <a:spcPts val="0"/>
              </a:spcAft>
              <a:buNone/>
            </a:pPr>
            <a:r>
              <a:t/>
            </a:r>
            <a:endParaRPr/>
          </a:p>
          <a:p>
            <a:pPr indent="0" lvl="0" marL="457200" rtl="0" algn="l">
              <a:spcBef>
                <a:spcPts val="1000"/>
              </a:spcBef>
              <a:spcAft>
                <a:spcPts val="0"/>
              </a:spcAft>
              <a:buNone/>
            </a:pPr>
            <a:r>
              <a:rPr lang="en"/>
              <a:t>Finally  improvement! …by adding L2C prefetcher</a:t>
            </a:r>
            <a:endParaRPr/>
          </a:p>
          <a:p>
            <a:pPr indent="0" lvl="0" marL="0" rtl="0" algn="l">
              <a:spcBef>
                <a:spcPts val="1000"/>
              </a:spcBef>
              <a:spcAft>
                <a:spcPts val="1000"/>
              </a:spcAft>
              <a:buNone/>
            </a:pPr>
            <a:r>
              <a:t/>
            </a:r>
            <a:endParaRPr/>
          </a:p>
        </p:txBody>
      </p:sp>
      <p:pic>
        <p:nvPicPr>
          <p:cNvPr id="295" name="Google Shape;295;p42"/>
          <p:cNvPicPr preferRelativeResize="0"/>
          <p:nvPr/>
        </p:nvPicPr>
        <p:blipFill>
          <a:blip r:embed="rId3">
            <a:alphaModFix/>
          </a:blip>
          <a:stretch>
            <a:fillRect/>
          </a:stretch>
        </p:blipFill>
        <p:spPr>
          <a:xfrm>
            <a:off x="6133475" y="2824475"/>
            <a:ext cx="2924450" cy="2189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299" name="Shape 299"/>
        <p:cNvGrpSpPr/>
        <p:nvPr/>
      </p:nvGrpSpPr>
      <p:grpSpPr>
        <a:xfrm>
          <a:off x="0" y="0"/>
          <a:ext cx="0" cy="0"/>
          <a:chOff x="0" y="0"/>
          <a:chExt cx="0" cy="0"/>
        </a:xfrm>
      </p:grpSpPr>
      <p:sp>
        <p:nvSpPr>
          <p:cNvPr id="300" name="Google Shape;300;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Division of Labor</a:t>
            </a:r>
            <a:endParaRPr/>
          </a:p>
        </p:txBody>
      </p:sp>
      <p:graphicFrame>
        <p:nvGraphicFramePr>
          <p:cNvPr id="301" name="Google Shape;301;p43"/>
          <p:cNvGraphicFramePr/>
          <p:nvPr/>
        </p:nvGraphicFramePr>
        <p:xfrm>
          <a:off x="764975" y="1147225"/>
          <a:ext cx="3000000" cy="3000000"/>
        </p:xfrm>
        <a:graphic>
          <a:graphicData uri="http://schemas.openxmlformats.org/drawingml/2006/table">
            <a:tbl>
              <a:tblPr>
                <a:noFill/>
                <a:tableStyleId>{E5F040CC-C156-4C78-AAD0-2438C4EFEB98}</a:tableStyleId>
              </a:tblPr>
              <a:tblGrid>
                <a:gridCol w="2064175"/>
                <a:gridCol w="1809350"/>
                <a:gridCol w="3937050"/>
              </a:tblGrid>
              <a:tr h="499575">
                <a:tc>
                  <a:txBody>
                    <a:bodyPr/>
                    <a:lstStyle/>
                    <a:p>
                      <a:pPr indent="0" lvl="0" marL="0" rtl="0" algn="l">
                        <a:spcBef>
                          <a:spcPts val="0"/>
                        </a:spcBef>
                        <a:spcAft>
                          <a:spcPts val="0"/>
                        </a:spcAft>
                        <a:buNone/>
                      </a:pPr>
                      <a:r>
                        <a:rPr lang="en">
                          <a:solidFill>
                            <a:schemeClr val="dk1"/>
                          </a:solidFill>
                        </a:rPr>
                        <a:t>Name</a:t>
                      </a:r>
                      <a:endParaRPr>
                        <a:solidFill>
                          <a:schemeClr val="dk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Roll Number</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highlight>
                          <a:schemeClr val="lt1"/>
                        </a:highligh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864275">
                <a:tc>
                  <a:txBody>
                    <a:bodyPr/>
                    <a:lstStyle/>
                    <a:p>
                      <a:pPr indent="0" lvl="0" marL="0" rtl="0" algn="l">
                        <a:spcBef>
                          <a:spcPts val="0"/>
                        </a:spcBef>
                        <a:spcAft>
                          <a:spcPts val="0"/>
                        </a:spcAft>
                        <a:buNone/>
                      </a:pPr>
                      <a:r>
                        <a:rPr lang="en"/>
                        <a:t>Ilindra Lakshmi Sai Shreya</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190050050</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L2C, Reasons(20%)</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0200">
                <a:tc>
                  <a:txBody>
                    <a:bodyPr/>
                    <a:lstStyle/>
                    <a:p>
                      <a:pPr indent="0" lvl="0" marL="0" rtl="0" algn="l">
                        <a:spcBef>
                          <a:spcPts val="0"/>
                        </a:spcBef>
                        <a:spcAft>
                          <a:spcPts val="0"/>
                        </a:spcAft>
                        <a:buNone/>
                      </a:pPr>
                      <a:r>
                        <a:rPr lang="en"/>
                        <a:t>Palti Ramyasri</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190050078</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L2C, Reasons(20%)</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9575">
                <a:tc>
                  <a:txBody>
                    <a:bodyPr/>
                    <a:lstStyle/>
                    <a:p>
                      <a:pPr indent="0" lvl="0" marL="0" rtl="0" algn="l">
                        <a:spcBef>
                          <a:spcPts val="0"/>
                        </a:spcBef>
                        <a:spcAft>
                          <a:spcPts val="0"/>
                        </a:spcAft>
                        <a:buNone/>
                      </a:pPr>
                      <a:r>
                        <a:rPr lang="en"/>
                        <a:t>Pokala Mohith</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190050084</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L1D, Reasons(20%)</a:t>
                      </a:r>
                      <a:endParaRPr>
                        <a:highlight>
                          <a:schemeClr val="lt1"/>
                        </a:highligh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9575">
                <a:tc>
                  <a:txBody>
                    <a:bodyPr/>
                    <a:lstStyle/>
                    <a:p>
                      <a:pPr indent="0" lvl="0" marL="0" rtl="0" algn="l">
                        <a:spcBef>
                          <a:spcPts val="0"/>
                        </a:spcBef>
                        <a:spcAft>
                          <a:spcPts val="0"/>
                        </a:spcAft>
                        <a:buNone/>
                      </a:pPr>
                      <a:r>
                        <a:rPr lang="en"/>
                        <a:t>Poluparthi Preetham</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190050085</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L1D, Results and Plots(20%)</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0200">
                <a:tc>
                  <a:txBody>
                    <a:bodyPr/>
                    <a:lstStyle/>
                    <a:p>
                      <a:pPr indent="0" lvl="0" marL="0" rtl="0" algn="l">
                        <a:spcBef>
                          <a:spcPts val="0"/>
                        </a:spcBef>
                        <a:spcAft>
                          <a:spcPts val="0"/>
                        </a:spcAft>
                        <a:buNone/>
                      </a:pPr>
                      <a:r>
                        <a:rPr lang="en"/>
                        <a:t>Punna Hitesh Kumar</a:t>
                      </a:r>
                      <a:endParaRPr>
                        <a:highlight>
                          <a:schemeClr val="lt1"/>
                        </a:highligh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190050093</a:t>
                      </a:r>
                      <a:endParaRPr>
                        <a:highlight>
                          <a:schemeClr val="lt1"/>
                        </a:highligh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L1D, Results and Plots(20%)</a:t>
                      </a:r>
                      <a:endParaRPr>
                        <a:solidFill>
                          <a:schemeClr val="dk1"/>
                        </a:solidFill>
                      </a:endParaRPr>
                    </a:p>
                    <a:p>
                      <a:pPr indent="0" lvl="0" marL="0" rtl="0" algn="l">
                        <a:spcBef>
                          <a:spcPts val="0"/>
                        </a:spcBef>
                        <a:spcAft>
                          <a:spcPts val="0"/>
                        </a:spcAft>
                        <a:buNone/>
                      </a:pPr>
                      <a:r>
                        <a:t/>
                      </a:r>
                      <a:endParaRPr>
                        <a:highlight>
                          <a:schemeClr val="lt1"/>
                        </a:highligh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4"/>
          <p:cNvPicPr preferRelativeResize="0"/>
          <p:nvPr/>
        </p:nvPicPr>
        <p:blipFill>
          <a:blip r:embed="rId3">
            <a:alphaModFix/>
          </a:blip>
          <a:stretch>
            <a:fillRect/>
          </a:stretch>
        </p:blipFill>
        <p:spPr>
          <a:xfrm>
            <a:off x="-154904" y="-86562"/>
            <a:ext cx="9582141" cy="5354588"/>
          </a:xfrm>
          <a:prstGeom prst="rect">
            <a:avLst/>
          </a:prstGeom>
          <a:noFill/>
          <a:ln>
            <a:noFill/>
          </a:ln>
        </p:spPr>
      </p:pic>
      <p:sp>
        <p:nvSpPr>
          <p:cNvPr id="307" name="Google Shape;307;p44"/>
          <p:cNvSpPr txBox="1"/>
          <p:nvPr/>
        </p:nvSpPr>
        <p:spPr>
          <a:xfrm>
            <a:off x="756000" y="3767225"/>
            <a:ext cx="6454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700">
                <a:solidFill>
                  <a:srgbClr val="FCE5CD"/>
                </a:solidFill>
                <a:latin typeface="Courier New"/>
                <a:ea typeface="Courier New"/>
                <a:cs typeface="Courier New"/>
                <a:sym typeface="Courier New"/>
              </a:rPr>
              <a:t>Arigatōgozaimas</a:t>
            </a:r>
            <a:endParaRPr b="1" i="1" sz="2700">
              <a:solidFill>
                <a:srgbClr val="FCE5CD"/>
              </a:solidFill>
              <a:latin typeface="Courier New"/>
              <a:ea typeface="Courier New"/>
              <a:cs typeface="Courier New"/>
              <a:sym typeface="Courier New"/>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600075" y="1307300"/>
            <a:ext cx="3933600" cy="738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What and Why? (Slide 2)</a:t>
            </a:r>
            <a:endParaRPr/>
          </a:p>
        </p:txBody>
      </p:sp>
      <p:sp>
        <p:nvSpPr>
          <p:cNvPr id="101" name="Google Shape;101;p18"/>
          <p:cNvSpPr txBox="1"/>
          <p:nvPr/>
        </p:nvSpPr>
        <p:spPr>
          <a:xfrm>
            <a:off x="600075" y="2046200"/>
            <a:ext cx="7929600" cy="294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One history table for both events?  … redundancy</a:t>
            </a:r>
            <a:endParaRPr sz="1200">
              <a:solidFill>
                <a:schemeClr val="lt1"/>
              </a:solidFill>
              <a:latin typeface="Raleway"/>
              <a:ea typeface="Raleway"/>
              <a:cs typeface="Raleway"/>
              <a:sym typeface="Raleway"/>
            </a:endParaRPr>
          </a:p>
          <a:p>
            <a:pPr indent="0" lvl="0" marL="457200" rtl="0" algn="l">
              <a:lnSpc>
                <a:spcPct val="115000"/>
              </a:lnSpc>
              <a:spcBef>
                <a:spcPts val="1200"/>
              </a:spcBef>
              <a:spcAft>
                <a:spcPts val="0"/>
              </a:spcAft>
              <a:buNone/>
            </a:pPr>
            <a:r>
              <a:t/>
            </a:r>
            <a:endParaRPr b="1" i="1" sz="1200">
              <a:solidFill>
                <a:schemeClr val="lt1"/>
              </a:solidFill>
              <a:latin typeface="Raleway"/>
              <a:ea typeface="Raleway"/>
              <a:cs typeface="Raleway"/>
              <a:sym typeface="Raleway"/>
            </a:endParaRPr>
          </a:p>
          <a:p>
            <a:pPr indent="0" lvl="0" marL="457200" rtl="0" algn="l">
              <a:lnSpc>
                <a:spcPct val="115000"/>
              </a:lnSpc>
              <a:spcBef>
                <a:spcPts val="1200"/>
              </a:spcBef>
              <a:spcAft>
                <a:spcPts val="0"/>
              </a:spcAft>
              <a:buNone/>
            </a:pPr>
            <a:r>
              <a:t/>
            </a:r>
            <a:endParaRPr sz="1200">
              <a:solidFill>
                <a:schemeClr val="lt1"/>
              </a:solidFill>
              <a:latin typeface="Raleway"/>
              <a:ea typeface="Raleway"/>
              <a:cs typeface="Raleway"/>
              <a:sym typeface="Raleway"/>
            </a:endParaRPr>
          </a:p>
          <a:p>
            <a:pPr indent="0" lvl="0" marL="457200" rtl="0" algn="l">
              <a:lnSpc>
                <a:spcPct val="115000"/>
              </a:lnSpc>
              <a:spcBef>
                <a:spcPts val="1200"/>
              </a:spcBef>
              <a:spcAft>
                <a:spcPts val="0"/>
              </a:spcAft>
              <a:buNone/>
            </a:pPr>
            <a:r>
              <a:t/>
            </a:r>
            <a:endParaRPr sz="1200">
              <a:solidFill>
                <a:schemeClr val="lt1"/>
              </a:solidFill>
              <a:latin typeface="Raleway"/>
              <a:ea typeface="Raleway"/>
              <a:cs typeface="Raleway"/>
              <a:sym typeface="Raleway"/>
            </a:endParaRPr>
          </a:p>
          <a:p>
            <a:pPr indent="0" lvl="0" marL="457200" rtl="0" algn="l">
              <a:lnSpc>
                <a:spcPct val="115000"/>
              </a:lnSpc>
              <a:spcBef>
                <a:spcPts val="1200"/>
              </a:spcBef>
              <a:spcAft>
                <a:spcPts val="0"/>
              </a:spcAft>
              <a:buNone/>
            </a:pPr>
            <a:r>
              <a:t/>
            </a:r>
            <a:endParaRPr sz="1200">
              <a:solidFill>
                <a:schemeClr val="lt1"/>
              </a:solidFill>
              <a:latin typeface="Raleway"/>
              <a:ea typeface="Raleway"/>
              <a:cs typeface="Raleway"/>
              <a:sym typeface="Raleway"/>
            </a:endParaRPr>
          </a:p>
          <a:p>
            <a:pPr indent="0" lvl="0" marL="457200" rtl="0" algn="l">
              <a:lnSpc>
                <a:spcPct val="115000"/>
              </a:lnSpc>
              <a:spcBef>
                <a:spcPts val="1200"/>
              </a:spcBef>
              <a:spcAft>
                <a:spcPts val="0"/>
              </a:spcAft>
              <a:buNone/>
            </a:pPr>
            <a:r>
              <a:t/>
            </a:r>
            <a:endParaRPr sz="1200">
              <a:solidFill>
                <a:schemeClr val="lt1"/>
              </a:solidFill>
              <a:latin typeface="Raleway"/>
              <a:ea typeface="Raleway"/>
              <a:cs typeface="Raleway"/>
              <a:sym typeface="Raleway"/>
            </a:endParaRPr>
          </a:p>
          <a:p>
            <a:pPr indent="457200" lvl="0" marL="1828800" rtl="0" algn="l">
              <a:lnSpc>
                <a:spcPct val="115000"/>
              </a:lnSpc>
              <a:spcBef>
                <a:spcPts val="1200"/>
              </a:spcBef>
              <a:spcAft>
                <a:spcPts val="0"/>
              </a:spcAft>
              <a:buNone/>
            </a:pPr>
            <a:r>
              <a:t/>
            </a:r>
            <a:endParaRPr sz="1200">
              <a:solidFill>
                <a:schemeClr val="lt1"/>
              </a:solidFill>
              <a:latin typeface="Raleway"/>
              <a:ea typeface="Raleway"/>
              <a:cs typeface="Raleway"/>
              <a:sym typeface="Raleway"/>
            </a:endParaRPr>
          </a:p>
          <a:p>
            <a:pPr indent="457200" lvl="0" marL="1828800" rtl="0" algn="l">
              <a:lnSpc>
                <a:spcPct val="115000"/>
              </a:lnSpc>
              <a:spcBef>
                <a:spcPts val="1200"/>
              </a:spcBef>
              <a:spcAft>
                <a:spcPts val="1200"/>
              </a:spcAft>
              <a:buNone/>
            </a:pPr>
            <a:r>
              <a:rPr lang="en" sz="1200">
                <a:solidFill>
                  <a:schemeClr val="lt1"/>
                </a:solidFill>
                <a:latin typeface="Raleway"/>
                <a:ea typeface="Raleway"/>
                <a:cs typeface="Raleway"/>
                <a:sym typeface="Raleway"/>
              </a:rPr>
              <a:t>Less execution time and reducing storage overhead - </a:t>
            </a:r>
            <a:r>
              <a:rPr b="1" lang="en" sz="1300">
                <a:solidFill>
                  <a:schemeClr val="lt1"/>
                </a:solidFill>
                <a:latin typeface="Raleway"/>
                <a:ea typeface="Raleway"/>
                <a:cs typeface="Raleway"/>
                <a:sym typeface="Raleway"/>
              </a:rPr>
              <a:t>BETTER RESULTS!</a:t>
            </a:r>
            <a:endParaRPr b="1" sz="1300">
              <a:solidFill>
                <a:schemeClr val="lt1"/>
              </a:solidFill>
              <a:latin typeface="Raleway"/>
              <a:ea typeface="Raleway"/>
              <a:cs typeface="Raleway"/>
              <a:sym typeface="Raleway"/>
            </a:endParaRPr>
          </a:p>
        </p:txBody>
      </p:sp>
      <p:sp>
        <p:nvSpPr>
          <p:cNvPr id="102" name="Google Shape;102;p18"/>
          <p:cNvSpPr/>
          <p:nvPr/>
        </p:nvSpPr>
        <p:spPr>
          <a:xfrm>
            <a:off x="2395125" y="2779700"/>
            <a:ext cx="1700100" cy="1625100"/>
          </a:xfrm>
          <a:prstGeom prst="ellipse">
            <a:avLst/>
          </a:prstGeom>
          <a:solidFill>
            <a:schemeClr val="lt2"/>
          </a:solidFill>
          <a:ln cap="flat" cmpd="sng" w="19050">
            <a:solidFill>
              <a:srgbClr val="178D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3064950" y="3353900"/>
            <a:ext cx="873300" cy="873600"/>
          </a:xfrm>
          <a:prstGeom prst="ellipse">
            <a:avLst/>
          </a:prstGeom>
          <a:solidFill>
            <a:schemeClr val="lt2"/>
          </a:solidFill>
          <a:ln cap="flat" cmpd="sng" w="19050">
            <a:solidFill>
              <a:srgbClr val="178D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nvSpPr>
        <p:spPr>
          <a:xfrm>
            <a:off x="2787825" y="3023200"/>
            <a:ext cx="9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long</a:t>
            </a:r>
            <a:endParaRPr>
              <a:solidFill>
                <a:schemeClr val="lt1"/>
              </a:solidFill>
              <a:latin typeface="Open Sans"/>
              <a:ea typeface="Open Sans"/>
              <a:cs typeface="Open Sans"/>
              <a:sym typeface="Open Sans"/>
            </a:endParaRPr>
          </a:p>
        </p:txBody>
      </p:sp>
      <p:sp>
        <p:nvSpPr>
          <p:cNvPr id="105" name="Google Shape;105;p18"/>
          <p:cNvSpPr txBox="1"/>
          <p:nvPr/>
        </p:nvSpPr>
        <p:spPr>
          <a:xfrm>
            <a:off x="3169725" y="3590600"/>
            <a:ext cx="9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short</a:t>
            </a:r>
            <a:endParaRPr>
              <a:solidFill>
                <a:schemeClr val="lt1"/>
              </a:solidFill>
              <a:latin typeface="Open Sans"/>
              <a:ea typeface="Open Sans"/>
              <a:cs typeface="Open Sans"/>
              <a:sym typeface="Open Sans"/>
            </a:endParaRPr>
          </a:p>
        </p:txBody>
      </p:sp>
      <p:sp>
        <p:nvSpPr>
          <p:cNvPr id="106" name="Google Shape;106;p18"/>
          <p:cNvSpPr/>
          <p:nvPr/>
        </p:nvSpPr>
        <p:spPr>
          <a:xfrm>
            <a:off x="4430350" y="3552350"/>
            <a:ext cx="774900" cy="476700"/>
          </a:xfrm>
          <a:prstGeom prst="rightArrow">
            <a:avLst>
              <a:gd fmla="val 50000" name="adj1"/>
              <a:gd fmla="val 50000" name="adj2"/>
            </a:avLst>
          </a:prstGeom>
          <a:solidFill>
            <a:schemeClr val="lt2"/>
          </a:solidFill>
          <a:ln cap="flat" cmpd="sng" w="19050">
            <a:solidFill>
              <a:srgbClr val="178D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txBox="1"/>
          <p:nvPr/>
        </p:nvSpPr>
        <p:spPr>
          <a:xfrm>
            <a:off x="5433975" y="3552350"/>
            <a:ext cx="122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Redundant information</a:t>
            </a:r>
            <a:endParaRPr>
              <a:solidFill>
                <a:schemeClr val="lt1"/>
              </a:solidFill>
              <a:latin typeface="Open Sans"/>
              <a:ea typeface="Open Sans"/>
              <a:cs typeface="Open Sans"/>
              <a:sym typeface="Open Sans"/>
            </a:endParaRPr>
          </a:p>
        </p:txBody>
      </p:sp>
      <p:graphicFrame>
        <p:nvGraphicFramePr>
          <p:cNvPr id="108" name="Google Shape;108;p18"/>
          <p:cNvGraphicFramePr/>
          <p:nvPr/>
        </p:nvGraphicFramePr>
        <p:xfrm>
          <a:off x="5368581" y="772092"/>
          <a:ext cx="3000000" cy="3000000"/>
        </p:xfrm>
        <a:graphic>
          <a:graphicData uri="http://schemas.openxmlformats.org/drawingml/2006/table">
            <a:tbl>
              <a:tblPr>
                <a:noFill/>
                <a:tableStyleId>{E5F040CC-C156-4C78-AAD0-2438C4EFEB98}</a:tableStyleId>
              </a:tblPr>
              <a:tblGrid>
                <a:gridCol w="1151950"/>
                <a:gridCol w="1151950"/>
                <a:gridCol w="1151950"/>
              </a:tblGrid>
              <a:tr h="106875">
                <a:tc rowSpan="3">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26025">
                <a:tc vMerge="1"/>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100000">
                <a:tc vMerge="1"/>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26025">
                <a:tc rowSpan="3">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96750">
                <a:tc vMerge="1"/>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96750">
                <a:tc vMerge="1"/>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cxnSp>
        <p:nvCxnSpPr>
          <p:cNvPr id="109" name="Google Shape;109;p18"/>
          <p:cNvCxnSpPr>
            <a:stCxn id="105" idx="0"/>
          </p:cNvCxnSpPr>
          <p:nvPr/>
        </p:nvCxnSpPr>
        <p:spPr>
          <a:xfrm rot="-5400000">
            <a:off x="4173225" y="2395250"/>
            <a:ext cx="654600" cy="1736100"/>
          </a:xfrm>
          <a:prstGeom prst="bentConnector2">
            <a:avLst/>
          </a:prstGeom>
          <a:noFill/>
          <a:ln cap="flat" cmpd="sng" w="19050">
            <a:solidFill>
              <a:srgbClr val="FFFFFF"/>
            </a:solidFill>
            <a:prstDash val="solid"/>
            <a:round/>
            <a:headEnd len="med" w="med" type="none"/>
            <a:tailEnd len="med" w="med" type="triangle"/>
          </a:ln>
        </p:spPr>
      </p:cxnSp>
      <p:cxnSp>
        <p:nvCxnSpPr>
          <p:cNvPr id="110" name="Google Shape;110;p18"/>
          <p:cNvCxnSpPr/>
          <p:nvPr/>
        </p:nvCxnSpPr>
        <p:spPr>
          <a:xfrm flipH="1" rot="10800000">
            <a:off x="3248600" y="1307300"/>
            <a:ext cx="3270000" cy="1472400"/>
          </a:xfrm>
          <a:prstGeom prst="bentConnector3">
            <a:avLst>
              <a:gd fmla="val 50000" name="adj1"/>
            </a:avLst>
          </a:prstGeom>
          <a:noFill/>
          <a:ln cap="flat" cmpd="sng" w="19050">
            <a:solidFill>
              <a:schemeClr val="lt1"/>
            </a:solidFill>
            <a:prstDash val="solid"/>
            <a:round/>
            <a:headEnd len="med" w="med" type="none"/>
            <a:tailEnd len="med" w="med" type="triangle"/>
          </a:ln>
        </p:spPr>
      </p:cxnSp>
      <p:sp>
        <p:nvSpPr>
          <p:cNvPr id="111" name="Google Shape;111;p18"/>
          <p:cNvSpPr txBox="1"/>
          <p:nvPr/>
        </p:nvSpPr>
        <p:spPr>
          <a:xfrm>
            <a:off x="6518600" y="1113275"/>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Tag</a:t>
            </a:r>
            <a:endParaRPr>
              <a:solidFill>
                <a:schemeClr val="lt1"/>
              </a:solidFill>
              <a:latin typeface="Open Sans"/>
              <a:ea typeface="Open Sans"/>
              <a:cs typeface="Open Sans"/>
              <a:sym typeface="Open Sans"/>
            </a:endParaRPr>
          </a:p>
        </p:txBody>
      </p:sp>
      <p:sp>
        <p:nvSpPr>
          <p:cNvPr id="112" name="Google Shape;112;p18"/>
          <p:cNvSpPr txBox="1"/>
          <p:nvPr/>
        </p:nvSpPr>
        <p:spPr>
          <a:xfrm>
            <a:off x="5368575" y="2638900"/>
            <a:ext cx="8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Index</a:t>
            </a:r>
            <a:endParaRPr>
              <a:solidFill>
                <a:schemeClr val="lt1"/>
              </a:solidFill>
              <a:latin typeface="Open Sans"/>
              <a:ea typeface="Open Sans"/>
              <a:cs typeface="Open Sans"/>
              <a:sym typeface="Open Sans"/>
            </a:endParaRPr>
          </a:p>
        </p:txBody>
      </p:sp>
      <p:sp>
        <p:nvSpPr>
          <p:cNvPr id="113" name="Google Shape;113;p18"/>
          <p:cNvSpPr txBox="1"/>
          <p:nvPr/>
        </p:nvSpPr>
        <p:spPr>
          <a:xfrm>
            <a:off x="535775" y="2893225"/>
            <a:ext cx="17001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i="1" lang="en">
                <a:solidFill>
                  <a:schemeClr val="lt1"/>
                </a:solidFill>
                <a:latin typeface="Trebuchet MS"/>
                <a:ea typeface="Trebuchet MS"/>
                <a:cs typeface="Trebuchet MS"/>
                <a:sym typeface="Trebuchet MS"/>
              </a:rPr>
              <a:t>“Short events being carried out in long events”</a:t>
            </a:r>
            <a:endParaRPr sz="1600">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730000" y="1318650"/>
            <a:ext cx="3300900" cy="1167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Can Bingo fail sometimes?</a:t>
            </a:r>
            <a:endParaRPr/>
          </a:p>
          <a:p>
            <a:pPr indent="0" lvl="0" marL="0" rtl="0" algn="l">
              <a:spcBef>
                <a:spcPts val="0"/>
              </a:spcBef>
              <a:spcAft>
                <a:spcPts val="0"/>
              </a:spcAft>
              <a:buNone/>
            </a:pPr>
            <a:r>
              <a:t/>
            </a:r>
            <a:endParaRPr/>
          </a:p>
        </p:txBody>
      </p:sp>
      <p:sp>
        <p:nvSpPr>
          <p:cNvPr id="119" name="Google Shape;119;p19"/>
          <p:cNvSpPr txBox="1"/>
          <p:nvPr>
            <p:ph idx="2" type="body"/>
          </p:nvPr>
        </p:nvSpPr>
        <p:spPr>
          <a:xfrm>
            <a:off x="5142075" y="1232300"/>
            <a:ext cx="3374400" cy="2464500"/>
          </a:xfrm>
          <a:prstGeom prst="rect">
            <a:avLst/>
          </a:prstGeom>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0"/>
              </a:spcAft>
              <a:buNone/>
            </a:pPr>
            <a:r>
              <a:t/>
            </a:r>
            <a:endParaRPr/>
          </a:p>
          <a:p>
            <a:pPr indent="-325755" lvl="0" marL="457200" rtl="0" algn="l">
              <a:lnSpc>
                <a:spcPct val="115000"/>
              </a:lnSpc>
              <a:spcBef>
                <a:spcPts val="1200"/>
              </a:spcBef>
              <a:spcAft>
                <a:spcPts val="0"/>
              </a:spcAft>
              <a:buSzPct val="100000"/>
              <a:buChar char="●"/>
            </a:pPr>
            <a:r>
              <a:rPr lang="en"/>
              <a:t>Is the hash function used to encode “PC + offset” </a:t>
            </a:r>
            <a:r>
              <a:rPr lang="en"/>
              <a:t>efficient?</a:t>
            </a:r>
            <a:endParaRPr/>
          </a:p>
          <a:p>
            <a:pPr indent="0" lvl="0" marL="0" rtl="0" algn="l">
              <a:lnSpc>
                <a:spcPct val="115000"/>
              </a:lnSpc>
              <a:spcBef>
                <a:spcPts val="1200"/>
              </a:spcBef>
              <a:spcAft>
                <a:spcPts val="0"/>
              </a:spcAft>
              <a:buNone/>
            </a:pPr>
            <a:r>
              <a:t/>
            </a:r>
            <a:endParaRPr/>
          </a:p>
          <a:p>
            <a:pPr indent="-325755" lvl="0" marL="457200" rtl="0" algn="l">
              <a:lnSpc>
                <a:spcPct val="115000"/>
              </a:lnSpc>
              <a:spcBef>
                <a:spcPts val="1200"/>
              </a:spcBef>
              <a:spcAft>
                <a:spcPts val="0"/>
              </a:spcAft>
              <a:buSzPct val="100000"/>
              <a:buChar char="●"/>
            </a:pPr>
            <a:r>
              <a:rPr lang="en"/>
              <a:t>Is the </a:t>
            </a:r>
            <a:r>
              <a:rPr lang="en"/>
              <a:t>heuristic</a:t>
            </a:r>
            <a:r>
              <a:rPr lang="en"/>
              <a:t> used for handling multiple footprints of same "PC + offset" fair? </a:t>
            </a:r>
            <a:endParaRPr/>
          </a:p>
        </p:txBody>
      </p:sp>
      <p:sp>
        <p:nvSpPr>
          <p:cNvPr id="120" name="Google Shape;120;p19"/>
          <p:cNvSpPr txBox="1"/>
          <p:nvPr/>
        </p:nvSpPr>
        <p:spPr>
          <a:xfrm>
            <a:off x="1743175" y="2264450"/>
            <a:ext cx="32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Limitations are not limited...</a:t>
            </a:r>
            <a:endParaRPr b="1">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24" name="Shape 124"/>
        <p:cNvGrpSpPr/>
        <p:nvPr/>
      </p:nvGrpSpPr>
      <p:grpSpPr>
        <a:xfrm>
          <a:off x="0" y="0"/>
          <a:ext cx="0" cy="0"/>
          <a:chOff x="0" y="0"/>
          <a:chExt cx="0" cy="0"/>
        </a:xfrm>
      </p:grpSpPr>
      <p:sp>
        <p:nvSpPr>
          <p:cNvPr id="125" name="Google Shape;125;p20"/>
          <p:cNvSpPr txBox="1"/>
          <p:nvPr>
            <p:ph type="title"/>
          </p:nvPr>
        </p:nvSpPr>
        <p:spPr>
          <a:xfrm>
            <a:off x="2107350" y="1703775"/>
            <a:ext cx="4929300" cy="108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JAL e</a:t>
            </a:r>
            <a:r>
              <a:rPr lang="en" sz="4500"/>
              <a:t>xperiments</a:t>
            </a:r>
            <a:r>
              <a:rPr lang="en" sz="4500"/>
              <a:t>...</a:t>
            </a:r>
            <a:endParaRPr sz="4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Low five</a:t>
            </a:r>
            <a:endParaRPr/>
          </a:p>
        </p:txBody>
      </p:sp>
      <p:sp>
        <p:nvSpPr>
          <p:cNvPr id="131" name="Google Shape;131;p21"/>
          <p:cNvSpPr txBox="1"/>
          <p:nvPr>
            <p:ph idx="1" type="body"/>
          </p:nvPr>
        </p:nvSpPr>
        <p:spPr>
          <a:xfrm>
            <a:off x="311700" y="1702075"/>
            <a:ext cx="8520600" cy="287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Traces with least improvement for IPCP</a:t>
            </a:r>
            <a:endParaRPr/>
          </a:p>
          <a:p>
            <a:pPr indent="-342900" lvl="0" marL="457200" rtl="0" algn="l">
              <a:spcBef>
                <a:spcPts val="1200"/>
              </a:spcBef>
              <a:spcAft>
                <a:spcPts val="0"/>
              </a:spcAft>
              <a:buSzPts val="1800"/>
              <a:buAutoNum type="arabicPeriod"/>
            </a:pPr>
            <a:r>
              <a:rPr lang="en"/>
              <a:t>620.omnetpp_s-141B.champsimtrace.xz</a:t>
            </a:r>
            <a:endParaRPr/>
          </a:p>
          <a:p>
            <a:pPr indent="-342900" lvl="0" marL="457200" rtl="0" algn="l">
              <a:spcBef>
                <a:spcPts val="0"/>
              </a:spcBef>
              <a:spcAft>
                <a:spcPts val="0"/>
              </a:spcAft>
              <a:buSzPts val="1800"/>
              <a:buAutoNum type="arabicPeriod"/>
            </a:pPr>
            <a:r>
              <a:rPr lang="en"/>
              <a:t>620.omnetpp_s-874B.champsimtrace.xz</a:t>
            </a:r>
            <a:endParaRPr/>
          </a:p>
          <a:p>
            <a:pPr indent="-342900" lvl="0" marL="457200" rtl="0" algn="l">
              <a:spcBef>
                <a:spcPts val="0"/>
              </a:spcBef>
              <a:spcAft>
                <a:spcPts val="0"/>
              </a:spcAft>
              <a:buSzPts val="1800"/>
              <a:buAutoNum type="arabicPeriod"/>
            </a:pPr>
            <a:r>
              <a:rPr lang="en"/>
              <a:t>657.xz_s-2302B.champsimtrace.xz</a:t>
            </a:r>
            <a:endParaRPr/>
          </a:p>
          <a:p>
            <a:pPr indent="-342900" lvl="0" marL="457200" rtl="0" algn="l">
              <a:spcBef>
                <a:spcPts val="0"/>
              </a:spcBef>
              <a:spcAft>
                <a:spcPts val="0"/>
              </a:spcAft>
              <a:buSzPts val="1800"/>
              <a:buAutoNum type="arabicPeriod"/>
            </a:pPr>
            <a:r>
              <a:rPr lang="en"/>
              <a:t>605.mcf_s-994B.champsimtrace.xz</a:t>
            </a:r>
            <a:endParaRPr/>
          </a:p>
          <a:p>
            <a:pPr indent="-342900" lvl="0" marL="457200" rtl="0" algn="l">
              <a:spcBef>
                <a:spcPts val="0"/>
              </a:spcBef>
              <a:spcAft>
                <a:spcPts val="0"/>
              </a:spcAft>
              <a:buSzPts val="1800"/>
              <a:buAutoNum type="arabicPeriod"/>
            </a:pPr>
            <a:r>
              <a:rPr lang="en"/>
              <a:t>600.perlbench_s-570B.champsimtrace.xz</a:t>
            </a:r>
            <a:endParaRPr/>
          </a:p>
        </p:txBody>
      </p:sp>
      <p:pic>
        <p:nvPicPr>
          <p:cNvPr id="132" name="Google Shape;132;p21"/>
          <p:cNvPicPr preferRelativeResize="0"/>
          <p:nvPr/>
        </p:nvPicPr>
        <p:blipFill>
          <a:blip r:embed="rId3">
            <a:alphaModFix/>
          </a:blip>
          <a:stretch>
            <a:fillRect/>
          </a:stretch>
        </p:blipFill>
        <p:spPr>
          <a:xfrm>
            <a:off x="1893225" y="496950"/>
            <a:ext cx="715800" cy="58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692200" y="1880900"/>
            <a:ext cx="3300900" cy="116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sz="4800">
              <a:solidFill>
                <a:schemeClr val="dk1"/>
              </a:solidFill>
            </a:endParaRPr>
          </a:p>
          <a:p>
            <a:pPr indent="0" lvl="0" marL="0" rtl="0" algn="l">
              <a:spcBef>
                <a:spcPts val="0"/>
              </a:spcBef>
              <a:spcAft>
                <a:spcPts val="0"/>
              </a:spcAft>
              <a:buNone/>
            </a:pPr>
            <a:r>
              <a:t/>
            </a:r>
            <a:endParaRPr sz="4800">
              <a:solidFill>
                <a:schemeClr val="dk1"/>
              </a:solidFill>
            </a:endParaRPr>
          </a:p>
          <a:p>
            <a:pPr indent="0" lvl="0" marL="0" rtl="0" algn="l">
              <a:spcBef>
                <a:spcPts val="0"/>
              </a:spcBef>
              <a:spcAft>
                <a:spcPts val="0"/>
              </a:spcAft>
              <a:buNone/>
            </a:pPr>
            <a:r>
              <a:rPr lang="en" sz="3911">
                <a:solidFill>
                  <a:schemeClr val="lt1"/>
                </a:solidFill>
              </a:rPr>
              <a:t>Bingo &amp; IPCP</a:t>
            </a:r>
            <a:endParaRPr sz="3911">
              <a:solidFill>
                <a:schemeClr val="lt1"/>
              </a:solidFill>
            </a:endParaRPr>
          </a:p>
          <a:p>
            <a:pPr indent="0" lvl="0" marL="457200" rtl="0" algn="l">
              <a:spcBef>
                <a:spcPts val="0"/>
              </a:spcBef>
              <a:spcAft>
                <a:spcPts val="0"/>
              </a:spcAft>
              <a:buNone/>
            </a:pPr>
            <a:r>
              <a:rPr lang="en" sz="3911">
                <a:solidFill>
                  <a:schemeClr val="lt1"/>
                </a:solidFill>
              </a:rPr>
              <a:t>    VS </a:t>
            </a:r>
            <a:endParaRPr sz="3911">
              <a:solidFill>
                <a:schemeClr val="lt1"/>
              </a:solidFill>
            </a:endParaRPr>
          </a:p>
          <a:p>
            <a:pPr indent="0" lvl="0" marL="0" rtl="0" algn="l">
              <a:spcBef>
                <a:spcPts val="0"/>
              </a:spcBef>
              <a:spcAft>
                <a:spcPts val="0"/>
              </a:spcAft>
              <a:buNone/>
            </a:pPr>
            <a:r>
              <a:rPr lang="en" sz="3911">
                <a:solidFill>
                  <a:schemeClr val="lt1"/>
                </a:solidFill>
              </a:rPr>
              <a:t>     Baseline</a:t>
            </a:r>
            <a:endParaRPr sz="3911">
              <a:solidFill>
                <a:schemeClr val="lt1"/>
              </a:solidFill>
            </a:endParaRPr>
          </a:p>
        </p:txBody>
      </p:sp>
      <p:sp>
        <p:nvSpPr>
          <p:cNvPr id="138" name="Google Shape;138;p22"/>
          <p:cNvSpPr txBox="1"/>
          <p:nvPr/>
        </p:nvSpPr>
        <p:spPr>
          <a:xfrm>
            <a:off x="692200" y="3239750"/>
            <a:ext cx="322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Warmup - 50M instructions</a:t>
            </a:r>
            <a:endParaRPr b="1">
              <a:solidFill>
                <a:schemeClr val="lt1"/>
              </a:solidFill>
              <a:latin typeface="Open Sans"/>
              <a:ea typeface="Open Sans"/>
              <a:cs typeface="Open Sans"/>
              <a:sym typeface="Open Sans"/>
            </a:endParaRPr>
          </a:p>
          <a:p>
            <a:pPr indent="0" lvl="0" marL="0" rtl="0" algn="l">
              <a:spcBef>
                <a:spcPts val="0"/>
              </a:spcBef>
              <a:spcAft>
                <a:spcPts val="0"/>
              </a:spcAft>
              <a:buNone/>
            </a:pPr>
            <a:r>
              <a:rPr b="1" lang="en">
                <a:solidFill>
                  <a:schemeClr val="lt1"/>
                </a:solidFill>
                <a:latin typeface="Open Sans"/>
                <a:ea typeface="Open Sans"/>
                <a:cs typeface="Open Sans"/>
                <a:sym typeface="Open Sans"/>
              </a:rPr>
              <a:t>Simulation - 200M instructions</a:t>
            </a:r>
            <a:endParaRPr b="1">
              <a:solidFill>
                <a:schemeClr val="lt1"/>
              </a:solidFill>
              <a:latin typeface="Open Sans"/>
              <a:ea typeface="Open Sans"/>
              <a:cs typeface="Open Sans"/>
              <a:sym typeface="Open Sans"/>
            </a:endParaRPr>
          </a:p>
        </p:txBody>
      </p:sp>
      <p:pic>
        <p:nvPicPr>
          <p:cNvPr id="139" name="Google Shape;139;p22" title="Chart"/>
          <p:cNvPicPr preferRelativeResize="0"/>
          <p:nvPr/>
        </p:nvPicPr>
        <p:blipFill>
          <a:blip r:embed="rId3">
            <a:alphaModFix/>
          </a:blip>
          <a:stretch>
            <a:fillRect/>
          </a:stretch>
        </p:blipFill>
        <p:spPr>
          <a:xfrm>
            <a:off x="4572000" y="1318648"/>
            <a:ext cx="4517375" cy="2841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4800"/>
              <a:t>Bingo VS IPCP </a:t>
            </a:r>
            <a:endParaRPr/>
          </a:p>
        </p:txBody>
      </p:sp>
      <p:sp>
        <p:nvSpPr>
          <p:cNvPr id="145" name="Google Shape;145;p23"/>
          <p:cNvSpPr txBox="1"/>
          <p:nvPr>
            <p:ph idx="1" type="body"/>
          </p:nvPr>
        </p:nvSpPr>
        <p:spPr>
          <a:xfrm>
            <a:off x="311700" y="1321150"/>
            <a:ext cx="8770200" cy="38721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Bingo &gt; IPCP for all traces</a:t>
            </a:r>
            <a:endParaRPr sz="2100"/>
          </a:p>
          <a:p>
            <a:pPr indent="0" lvl="0" marL="457200" rtl="0" algn="l">
              <a:spcBef>
                <a:spcPts val="1200"/>
              </a:spcBef>
              <a:spcAft>
                <a:spcPts val="0"/>
              </a:spcAft>
              <a:buNone/>
            </a:pPr>
            <a:r>
              <a:t/>
            </a:r>
            <a:endParaRPr sz="100"/>
          </a:p>
          <a:p>
            <a:pPr indent="-361950" lvl="0" marL="457200" rtl="0" algn="l">
              <a:spcBef>
                <a:spcPts val="1200"/>
              </a:spcBef>
              <a:spcAft>
                <a:spcPts val="0"/>
              </a:spcAft>
              <a:buSzPts val="2100"/>
              <a:buChar char="●"/>
            </a:pPr>
            <a:r>
              <a:rPr lang="en" sz="2100"/>
              <a:t>Why </a:t>
            </a:r>
            <a:r>
              <a:rPr lang="en" sz="2100"/>
              <a:t>🤔🤔💬</a:t>
            </a:r>
            <a:endParaRPr sz="2100"/>
          </a:p>
          <a:p>
            <a:pPr indent="-336550" lvl="1" marL="914400" rtl="0" algn="l">
              <a:lnSpc>
                <a:spcPct val="150000"/>
              </a:lnSpc>
              <a:spcBef>
                <a:spcPts val="0"/>
              </a:spcBef>
              <a:spcAft>
                <a:spcPts val="0"/>
              </a:spcAft>
              <a:buSzPts val="1700"/>
              <a:buChar char="○"/>
            </a:pPr>
            <a:r>
              <a:rPr lang="en" sz="1700"/>
              <a:t>IPCP uses fixed access patterns - constant &amp; complex  stride or streaming </a:t>
            </a:r>
            <a:endParaRPr sz="1700"/>
          </a:p>
          <a:p>
            <a:pPr indent="-336550" lvl="1" marL="914400" rtl="0" algn="l">
              <a:lnSpc>
                <a:spcPct val="150000"/>
              </a:lnSpc>
              <a:spcBef>
                <a:spcPts val="0"/>
              </a:spcBef>
              <a:spcAft>
                <a:spcPts val="0"/>
              </a:spcAft>
              <a:buSzPts val="1700"/>
              <a:buChar char="○"/>
            </a:pPr>
            <a:r>
              <a:rPr lang="en" sz="1700"/>
              <a:t>IPCP uses fixed range of prefetch degree</a:t>
            </a:r>
            <a:endParaRPr sz="1700"/>
          </a:p>
          <a:p>
            <a:pPr indent="-336550" lvl="1" marL="914400" rtl="0" algn="l">
              <a:lnSpc>
                <a:spcPct val="150000"/>
              </a:lnSpc>
              <a:spcBef>
                <a:spcPts val="0"/>
              </a:spcBef>
              <a:spcAft>
                <a:spcPts val="0"/>
              </a:spcAft>
              <a:buSzPts val="1700"/>
              <a:buChar char="○"/>
            </a:pPr>
            <a:r>
              <a:rPr lang="en" sz="1700"/>
              <a:t>Bingo uses both longer and shorter events</a:t>
            </a:r>
            <a:endParaRPr sz="1700"/>
          </a:p>
          <a:p>
            <a:pPr indent="-336550" lvl="1" marL="914400" rtl="0" algn="l">
              <a:lnSpc>
                <a:spcPct val="150000"/>
              </a:lnSpc>
              <a:spcBef>
                <a:spcPts val="0"/>
              </a:spcBef>
              <a:spcAft>
                <a:spcPts val="0"/>
              </a:spcAft>
              <a:buSzPts val="1700"/>
              <a:buChar char="○"/>
            </a:pPr>
            <a:r>
              <a:rPr lang="en" sz="1700"/>
              <a:t>Bingo - 16 PC bits in index (&gt;IPCP) with help of hashing</a:t>
            </a:r>
            <a:endParaRPr sz="1700"/>
          </a:p>
          <a:p>
            <a:pPr indent="0" lvl="0" marL="0" rtl="0" algn="l">
              <a:lnSpc>
                <a:spcPct val="150000"/>
              </a:lnSpc>
              <a:spcBef>
                <a:spcPts val="0"/>
              </a:spcBef>
              <a:spcAft>
                <a:spcPts val="1200"/>
              </a:spcAft>
              <a:buNone/>
            </a:pPr>
            <a:r>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
                                        <p:tgtEl>
                                          <p:spTgt spid="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animEffect filter="fade" transition="in">
                                      <p:cBhvr>
                                        <p:cTn dur="1"/>
                                        <p:tgtEl>
                                          <p:spTgt spid="1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5" st="5"/>
                                            </p:txEl>
                                          </p:spTgt>
                                        </p:tgtEl>
                                        <p:attrNameLst>
                                          <p:attrName>style.visibility</p:attrName>
                                        </p:attrNameLst>
                                      </p:cBhvr>
                                      <p:to>
                                        <p:strVal val="visible"/>
                                      </p:to>
                                    </p:set>
                                    <p:animEffect filter="fade" transition="in">
                                      <p:cBhvr>
                                        <p:cTn dur="1"/>
                                        <p:tgtEl>
                                          <p:spTgt spid="1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6" st="6"/>
                                            </p:txEl>
                                          </p:spTgt>
                                        </p:tgtEl>
                                        <p:attrNameLst>
                                          <p:attrName>style.visibility</p:attrName>
                                        </p:attrNameLst>
                                      </p:cBhvr>
                                      <p:to>
                                        <p:strVal val="visible"/>
                                      </p:to>
                                    </p:set>
                                    <p:animEffect filter="fade" transition="in">
                                      <p:cBhvr>
                                        <p:cTn dur="1"/>
                                        <p:tgtEl>
                                          <p:spTgt spid="1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7" st="7"/>
                                            </p:txEl>
                                          </p:spTgt>
                                        </p:tgtEl>
                                        <p:attrNameLst>
                                          <p:attrName>style.visibility</p:attrName>
                                        </p:attrNameLst>
                                      </p:cBhvr>
                                      <p:to>
                                        <p:strVal val="visible"/>
                                      </p:to>
                                    </p:set>
                                    <p:animEffect filter="fade" transition="in">
                                      <p:cBhvr>
                                        <p:cTn dur="1"/>
                                        <p:tgtEl>
                                          <p:spTgt spid="14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49" name="Shape 149"/>
        <p:cNvGrpSpPr/>
        <p:nvPr/>
      </p:nvGrpSpPr>
      <p:grpSpPr>
        <a:xfrm>
          <a:off x="0" y="0"/>
          <a:ext cx="0" cy="0"/>
          <a:chOff x="0" y="0"/>
          <a:chExt cx="0" cy="0"/>
        </a:xfrm>
      </p:grpSpPr>
      <p:pic>
        <p:nvPicPr>
          <p:cNvPr id="150" name="Google Shape;150;p24"/>
          <p:cNvPicPr preferRelativeResize="0"/>
          <p:nvPr/>
        </p:nvPicPr>
        <p:blipFill>
          <a:blip r:embed="rId3">
            <a:alphaModFix/>
          </a:blip>
          <a:stretch>
            <a:fillRect/>
          </a:stretch>
        </p:blipFill>
        <p:spPr>
          <a:xfrm>
            <a:off x="4164200" y="66300"/>
            <a:ext cx="4979793" cy="4838699"/>
          </a:xfrm>
          <a:prstGeom prst="rect">
            <a:avLst/>
          </a:prstGeom>
          <a:noFill/>
          <a:ln>
            <a:noFill/>
          </a:ln>
        </p:spPr>
      </p:pic>
      <p:sp>
        <p:nvSpPr>
          <p:cNvPr id="151" name="Google Shape;151;p24"/>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ts val="990"/>
              <a:buFont typeface="Arial"/>
              <a:buNone/>
            </a:pPr>
            <a:r>
              <a:rPr lang="en" sz="4800"/>
              <a:t>Bingo VS Baseline</a:t>
            </a:r>
            <a:endParaRPr/>
          </a:p>
        </p:txBody>
      </p:sp>
      <p:sp>
        <p:nvSpPr>
          <p:cNvPr id="152" name="Google Shape;152;p24"/>
          <p:cNvSpPr txBox="1"/>
          <p:nvPr/>
        </p:nvSpPr>
        <p:spPr>
          <a:xfrm>
            <a:off x="376000" y="1452650"/>
            <a:ext cx="3497700" cy="140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IPC increases in general </a:t>
            </a:r>
            <a:endParaRPr sz="18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800">
                <a:solidFill>
                  <a:schemeClr val="dk1"/>
                </a:solidFill>
                <a:latin typeface="Open Sans"/>
                <a:ea typeface="Open Sans"/>
                <a:cs typeface="Open Sans"/>
                <a:sym typeface="Open Sans"/>
              </a:rPr>
              <a:t>...Is that always the case?? </a:t>
            </a:r>
            <a:endParaRPr sz="1800">
              <a:solidFill>
                <a:schemeClr val="dk1"/>
              </a:solidFill>
              <a:latin typeface="Open Sans"/>
              <a:ea typeface="Open Sans"/>
              <a:cs typeface="Open Sans"/>
              <a:sym typeface="Open Sans"/>
            </a:endParaRPr>
          </a:p>
          <a:p>
            <a:pPr indent="0" lvl="0" marL="457200" rtl="0" algn="l">
              <a:lnSpc>
                <a:spcPct val="115000"/>
              </a:lnSpc>
              <a:spcBef>
                <a:spcPts val="1200"/>
              </a:spcBef>
              <a:spcAft>
                <a:spcPts val="1200"/>
              </a:spcAft>
              <a:buNone/>
            </a:pPr>
            <a:r>
              <a:t/>
            </a:r>
            <a:endParaRPr sz="1800">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
                                        <p:tgtEl>
                                          <p:spTgt spid="15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